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7.png" ContentType="image/png"/>
  <Override PartName="/ppt/media/image33.jpeg" ContentType="image/jpeg"/>
  <Override PartName="/ppt/media/image21.jpeg" ContentType="image/jpeg"/>
  <Override PartName="/ppt/media/image28.jpeg" ContentType="image/jpeg"/>
  <Override PartName="/ppt/media/image20.png" ContentType="image/png"/>
  <Override PartName="/ppt/media/image2.jpeg" ContentType="image/jpeg"/>
  <Override PartName="/ppt/media/image36.jpeg" ContentType="image/jpeg"/>
  <Override PartName="/ppt/media/image19.jpeg" ContentType="image/jpeg"/>
  <Override PartName="/ppt/media/image25.png" ContentType="image/png"/>
  <Override PartName="/ppt/media/image42.jpeg" ContentType="image/jpeg"/>
  <Override PartName="/ppt/media/image18.jpeg" ContentType="image/jpeg"/>
  <Override PartName="/ppt/media/image26.png" ContentType="image/png"/>
  <Override PartName="/ppt/media/image17.jpeg" ContentType="image/jpeg"/>
  <Override PartName="/ppt/media/image16.jpeg" ContentType="image/jpeg"/>
  <Override PartName="/ppt/media/image15.jpeg" ContentType="image/jpeg"/>
  <Override PartName="/ppt/media/image14.png" ContentType="image/png"/>
  <Override PartName="/ppt/media/image10.jpeg" ContentType="image/jpeg"/>
  <Override PartName="/ppt/media/image24.png" ContentType="image/png"/>
  <Override PartName="/ppt/media/image11.jpeg" ContentType="image/jpeg"/>
  <Override PartName="/ppt/media/image1.png" ContentType="image/png"/>
  <Override PartName="/ppt/media/image30.jpeg" ContentType="image/jpeg"/>
  <Override PartName="/ppt/media/image3.jpeg" ContentType="image/jpeg"/>
  <Override PartName="/ppt/media/image31.jpeg" ContentType="image/jpeg"/>
  <Override PartName="/ppt/media/image4.jpeg" ContentType="image/jpeg"/>
  <Override PartName="/ppt/media/image38.jpeg" ContentType="image/jpeg"/>
  <Override PartName="/ppt/media/image32.jpeg" ContentType="image/jpeg"/>
  <Override PartName="/ppt/media/image5.jpeg" ContentType="image/jpeg"/>
  <Override PartName="/ppt/media/image41.jpeg" ContentType="image/jpeg"/>
  <Override PartName="/ppt/media/image45.jpeg" ContentType="image/jpeg"/>
  <Override PartName="/ppt/media/image43.jpeg" ContentType="image/jpeg"/>
  <Override PartName="/ppt/media/image35.jpeg" ContentType="image/jpeg"/>
  <Override PartName="/ppt/media/image47.png" ContentType="image/png"/>
  <Override PartName="/ppt/media/image40.jpeg" ContentType="image/jpeg"/>
  <Override PartName="/ppt/media/image44.png" ContentType="image/png"/>
  <Override PartName="/ppt/media/image13.jpeg" ContentType="image/jpeg"/>
  <Override PartName="/ppt/media/image46.jpeg" ContentType="image/jpeg"/>
  <Override PartName="/ppt/media/image12.jpeg" ContentType="image/jpeg"/>
  <Override PartName="/ppt/media/image48.png" ContentType="image/png"/>
  <Override PartName="/ppt/media/image9.jpeg" ContentType="image/jpeg"/>
  <Override PartName="/ppt/media/image34.jpeg" ContentType="image/jpeg"/>
  <Override PartName="/ppt/media/image7.png" ContentType="image/png"/>
  <Override PartName="/ppt/media/image22.jpeg" ContentType="image/jpeg"/>
  <Override PartName="/ppt/media/image39.jpeg" ContentType="image/jpeg"/>
  <Override PartName="/ppt/media/image8.png" ContentType="image/png"/>
  <Override PartName="/ppt/media/image6.jpeg" ContentType="image/jpeg"/>
  <Override PartName="/ppt/media/image29.jpeg" ContentType="image/jpeg"/>
  <Override PartName="/ppt/media/image37.gif" ContentType="image/gif"/>
  <Override PartName="/ppt/media/image23.jpeg" ContentType="image/jpeg"/>
  <Override PartName="/ppt/media/image49.png" ContentType="image/png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mailto:vyfuk@vyfuk.mff.cuni.cz" TargetMode="External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hyperlink" Target="mailto:fykos@fykos.org" TargetMode="External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gif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822960" y="1930680"/>
            <a:ext cx="10904760" cy="62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1" lang="sk-SK" sz="32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 - Fyzikální korespondenční seminář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659160" y="4872960"/>
            <a:ext cx="4259880" cy="13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Martin Vaněk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martin@fykos.cz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78" name="Obrázek 7" descr=""/>
          <p:cNvPicPr/>
          <p:nvPr/>
        </p:nvPicPr>
        <p:blipFill>
          <a:blip r:embed="rId1"/>
          <a:stretch/>
        </p:blipFill>
        <p:spPr>
          <a:xfrm>
            <a:off x="8568000" y="357840"/>
            <a:ext cx="2838600" cy="1454760"/>
          </a:xfrm>
          <a:prstGeom prst="rect">
            <a:avLst/>
          </a:prstGeom>
          <a:ln>
            <a:noFill/>
          </a:ln>
        </p:spPr>
      </p:pic>
      <p:sp>
        <p:nvSpPr>
          <p:cNvPr id="79" name="Line 3"/>
          <p:cNvSpPr/>
          <p:nvPr/>
        </p:nvSpPr>
        <p:spPr>
          <a:xfrm>
            <a:off x="864720" y="2580480"/>
            <a:ext cx="10543320" cy="0"/>
          </a:xfrm>
          <a:prstGeom prst="line">
            <a:avLst/>
          </a:prstGeom>
          <a:ln>
            <a:solidFill>
              <a:srgbClr val="3f6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0" name="Picture 2" descr="https://www.mff.cuni.cz/fakulta/symboly/logotyp_fakulty_rgb1.jpg"/>
          <p:cNvPicPr/>
          <p:nvPr/>
        </p:nvPicPr>
        <p:blipFill>
          <a:blip r:embed="rId2"/>
          <a:stretch/>
        </p:blipFill>
        <p:spPr>
          <a:xfrm>
            <a:off x="659160" y="136800"/>
            <a:ext cx="4712040" cy="1454760"/>
          </a:xfrm>
          <a:prstGeom prst="rect">
            <a:avLst/>
          </a:prstGeom>
          <a:ln>
            <a:noFill/>
          </a:ln>
        </p:spPr>
      </p:pic>
      <p:sp>
        <p:nvSpPr>
          <p:cNvPr id="81" name="CustomShape 4"/>
          <p:cNvSpPr/>
          <p:nvPr/>
        </p:nvSpPr>
        <p:spPr>
          <a:xfrm>
            <a:off x="9235800" y="4001760"/>
            <a:ext cx="2170800" cy="174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fykos.cz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fykos@fykos.cz</a:t>
            </a:r>
            <a:br/>
            <a:br/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Albeř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4. 9. 2021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838080" y="0"/>
            <a:ext cx="10513800" cy="104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Den s experimentální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30" name="Picture 2" descr="https://fykos.cz/_media/rocnik31/dsef/foto/foto_0006.jpg?w=800&amp;h=533&amp;tok=fd06b9"/>
          <p:cNvPicPr/>
          <p:nvPr/>
        </p:nvPicPr>
        <p:blipFill>
          <a:blip r:embed="rId1"/>
          <a:stretch/>
        </p:blipFill>
        <p:spPr>
          <a:xfrm>
            <a:off x="192960" y="3863880"/>
            <a:ext cx="3798360" cy="2530080"/>
          </a:xfrm>
          <a:prstGeom prst="rect">
            <a:avLst/>
          </a:prstGeom>
          <a:ln>
            <a:noFill/>
          </a:ln>
        </p:spPr>
      </p:pic>
      <p:pic>
        <p:nvPicPr>
          <p:cNvPr id="131" name="Picture 4" descr="Fotka FYKOS."/>
          <p:cNvPicPr/>
          <p:nvPr/>
        </p:nvPicPr>
        <p:blipFill>
          <a:blip r:embed="rId2"/>
          <a:stretch/>
        </p:blipFill>
        <p:spPr>
          <a:xfrm>
            <a:off x="4206960" y="3863880"/>
            <a:ext cx="3798360" cy="2514240"/>
          </a:xfrm>
          <a:prstGeom prst="rect">
            <a:avLst/>
          </a:prstGeom>
          <a:ln>
            <a:noFill/>
          </a:ln>
        </p:spPr>
      </p:pic>
      <p:pic>
        <p:nvPicPr>
          <p:cNvPr id="132" name="Picture 6" descr="Fotka FYKOS."/>
          <p:cNvPicPr/>
          <p:nvPr/>
        </p:nvPicPr>
        <p:blipFill>
          <a:blip r:embed="rId3"/>
          <a:stretch/>
        </p:blipFill>
        <p:spPr>
          <a:xfrm>
            <a:off x="4206960" y="1132560"/>
            <a:ext cx="3798360" cy="2530800"/>
          </a:xfrm>
          <a:prstGeom prst="rect">
            <a:avLst/>
          </a:prstGeom>
          <a:ln>
            <a:noFill/>
          </a:ln>
        </p:spPr>
      </p:pic>
      <p:pic>
        <p:nvPicPr>
          <p:cNvPr id="133" name="Picture 8" descr="Fotka FYKOS."/>
          <p:cNvPicPr/>
          <p:nvPr/>
        </p:nvPicPr>
        <p:blipFill>
          <a:blip r:embed="rId4"/>
          <a:stretch/>
        </p:blipFill>
        <p:spPr>
          <a:xfrm>
            <a:off x="192960" y="1132560"/>
            <a:ext cx="3798360" cy="2530800"/>
          </a:xfrm>
          <a:prstGeom prst="rect">
            <a:avLst/>
          </a:prstGeom>
          <a:ln>
            <a:noFill/>
          </a:ln>
        </p:spPr>
      </p:pic>
      <p:pic>
        <p:nvPicPr>
          <p:cNvPr id="134" name="Picture 10" descr="https://fykos.cz/_media/rocnik30/dsef/foto/foto_0041.jpg?w=800&amp;h=533&amp;tok=4440ab"/>
          <p:cNvPicPr/>
          <p:nvPr/>
        </p:nvPicPr>
        <p:blipFill>
          <a:blip r:embed="rId5"/>
          <a:stretch/>
        </p:blipFill>
        <p:spPr>
          <a:xfrm>
            <a:off x="8220960" y="1132560"/>
            <a:ext cx="3799440" cy="2530800"/>
          </a:xfrm>
          <a:prstGeom prst="rect">
            <a:avLst/>
          </a:prstGeom>
          <a:ln>
            <a:noFill/>
          </a:ln>
        </p:spPr>
      </p:pic>
      <p:pic>
        <p:nvPicPr>
          <p:cNvPr id="135" name="Picture 12" descr="https://fykos.cz/_media/rocnik29/dsef/foto/foto_0000.jpg?w=800&amp;h=535&amp;tok=0a62c4"/>
          <p:cNvPicPr/>
          <p:nvPr/>
        </p:nvPicPr>
        <p:blipFill>
          <a:blip r:embed="rId6"/>
          <a:stretch/>
        </p:blipFill>
        <p:spPr>
          <a:xfrm>
            <a:off x="8220960" y="3863880"/>
            <a:ext cx="3798360" cy="2539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671040" y="2033640"/>
            <a:ext cx="7314120" cy="278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Fyzikální seminář pro základní školy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ff3300"/>
                </a:solidFill>
                <a:latin typeface="Calibri"/>
                <a:ea typeface="DejaVu Sans"/>
              </a:rPr>
              <a:t>	</a:t>
            </a:r>
            <a:r>
              <a:rPr b="0" lang="en-US" sz="2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1"/>
              </a:rPr>
              <a:t>vyfuk@vyfuk.mff.cuni.cz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413240" y="403200"/>
            <a:ext cx="3365280" cy="5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Výfuk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7143120" y="6373440"/>
            <a:ext cx="4280400" cy="41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9" name="Obrázek 1_1" descr=""/>
          <p:cNvPicPr/>
          <p:nvPr/>
        </p:nvPicPr>
        <p:blipFill>
          <a:blip r:embed="rId2"/>
          <a:stretch/>
        </p:blipFill>
        <p:spPr>
          <a:xfrm>
            <a:off x="6559920" y="1866240"/>
            <a:ext cx="4473720" cy="3730320"/>
          </a:xfrm>
          <a:prstGeom prst="rect">
            <a:avLst/>
          </a:prstGeom>
          <a:ln>
            <a:noFill/>
          </a:ln>
        </p:spPr>
      </p:pic>
      <p:pic>
        <p:nvPicPr>
          <p:cNvPr id="140" name="Obrázek 2" descr=""/>
          <p:cNvPicPr/>
          <p:nvPr/>
        </p:nvPicPr>
        <p:blipFill>
          <a:blip r:embed="rId3"/>
          <a:stretch/>
        </p:blipFill>
        <p:spPr>
          <a:xfrm>
            <a:off x="768600" y="3291840"/>
            <a:ext cx="4626000" cy="260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838080" y="0"/>
            <a:ext cx="10513800" cy="13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Proč organizovat FYKOS?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838080" y="146304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Osobní rozvoj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pedagogické schopnosti, práce s lidmi, organizování akcí, parádní CV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Rozvoj účastníků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– vzdělávání, inspirace ke studiu technických věd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Super kolektiv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sociální život, týmové akce, výlety, pomoc při studiu, networking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Fyzika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lepší pochopení díky jejímu vysvětlování, počítání zajímavých úloh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akce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jako organizátor – bezplatná účast na soustředěních, exkurzích, TSAFu apod.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Členství v IAPS NC Czech Republic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konference ICPS, soutěž PLANCS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Start-up atmosféra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dlouhá tradice, ale stále nové nápady, moderní přístup, možnosti se realizovat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Popularizace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rozvíjení schopností popularizovat a prezentovat vědu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24/7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přístup na ÚTF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Propagační předmety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– trička, mikiny, tašky, ponožky, pera...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DejaVu Sans"/>
              </a:rPr>
              <a:t>Drobné stipendium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43" name="Picture 8" descr="VÃ½sledok vyhÄ¾adÃ¡vania obrÃ¡zkov pre dopyt matematicko fyzikÃ¡lnÃ­ fakulta uk"/>
          <p:cNvPicPr/>
          <p:nvPr/>
        </p:nvPicPr>
        <p:blipFill>
          <a:blip r:embed="rId1"/>
          <a:srcRect l="21" t="14278" r="291" b="6346"/>
          <a:stretch/>
        </p:blipFill>
        <p:spPr>
          <a:xfrm>
            <a:off x="7956360" y="4480560"/>
            <a:ext cx="3838320" cy="2035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838080" y="0"/>
            <a:ext cx="10513800" cy="13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Jak se přidat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838080" y="146304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TextShape 3"/>
          <p:cNvSpPr txBox="1"/>
          <p:nvPr/>
        </p:nvSpPr>
        <p:spPr>
          <a:xfrm>
            <a:off x="780840" y="1645920"/>
            <a:ext cx="6534360" cy="2577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Zapište se nám</a:t>
            </a:r>
            <a:endParaRPr b="0" lang="en-US" sz="2800" spc="-1" strike="noStrike">
              <a:latin typeface="Arial"/>
            </a:endParaRPr>
          </a:p>
          <a:p>
            <a:endParaRPr b="0" lang="en-US" sz="2800" spc="-1" strike="noStrike">
              <a:latin typeface="Arial"/>
            </a:endParaRPr>
          </a:p>
          <a:p>
            <a:endParaRPr b="0" lang="en-US" sz="2800" spc="-1" strike="noStrike">
              <a:latin typeface="Arial"/>
            </a:endParaRPr>
          </a:p>
          <a:p>
            <a:endParaRPr b="0" lang="en-US" sz="2800" spc="-1" strike="noStrike">
              <a:latin typeface="Arial"/>
            </a:endParaRPr>
          </a:p>
          <a:p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Domluvíme se dle Vašich možností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3200400" y="1097280"/>
            <a:ext cx="2042640" cy="2042640"/>
          </a:xfrm>
          <a:prstGeom prst="rect">
            <a:avLst/>
          </a:prstGeom>
          <a:ln>
            <a:noFill/>
          </a:ln>
        </p:spPr>
      </p:pic>
      <p:sp>
        <p:nvSpPr>
          <p:cNvPr id="148" name="TextShape 4"/>
          <p:cNvSpPr txBox="1"/>
          <p:nvPr/>
        </p:nvSpPr>
        <p:spPr>
          <a:xfrm>
            <a:off x="739800" y="4389120"/>
            <a:ext cx="4015080" cy="115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Neváhejte nás kontaktovat</a:t>
            </a:r>
            <a:endParaRPr b="0" lang="en-US" sz="2800" spc="-1" strike="noStrike">
              <a:latin typeface="Arial"/>
            </a:endParaRPr>
          </a:p>
          <a:p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martin@fykos.cz</a:t>
            </a:r>
            <a:endParaRPr b="0" lang="en-US" sz="2800" spc="-1" strike="noStrike">
              <a:latin typeface="Arial"/>
            </a:endParaRPr>
          </a:p>
          <a:p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fykos@fykos.org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9" name="Obrázek 7_0" descr=""/>
          <p:cNvPicPr/>
          <p:nvPr/>
        </p:nvPicPr>
        <p:blipFill>
          <a:blip r:embed="rId2"/>
          <a:stretch/>
        </p:blipFill>
        <p:spPr>
          <a:xfrm>
            <a:off x="5797800" y="2206800"/>
            <a:ext cx="5627160" cy="2884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671040" y="2033640"/>
            <a:ext cx="4906440" cy="363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51" name="Obrázek 7" descr=""/>
          <p:cNvPicPr/>
          <p:nvPr/>
        </p:nvPicPr>
        <p:blipFill>
          <a:blip r:embed="rId1"/>
          <a:stretch/>
        </p:blipFill>
        <p:spPr>
          <a:xfrm>
            <a:off x="5797440" y="2206440"/>
            <a:ext cx="5627160" cy="288468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4126680" y="403200"/>
            <a:ext cx="298980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Děkuji za pozornost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5529960" y="6373440"/>
            <a:ext cx="5894640" cy="41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Přípravné soustředení MFF UK, Albeř, 4. 9. 2021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4" name="TextShape 4"/>
          <p:cNvSpPr txBox="1"/>
          <p:nvPr/>
        </p:nvSpPr>
        <p:spPr>
          <a:xfrm>
            <a:off x="1005840" y="1677960"/>
            <a:ext cx="4015080" cy="3168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Kontakt</a:t>
            </a:r>
            <a:endParaRPr b="0" lang="en-US" sz="2800" spc="-1" strike="noStrike">
              <a:latin typeface="Arial"/>
            </a:endParaRPr>
          </a:p>
          <a:p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martin@fykos.cz</a:t>
            </a:r>
            <a:endParaRPr b="0" lang="en-US" sz="2800" spc="-1" strike="noStrike">
              <a:latin typeface="Arial"/>
            </a:endParaRPr>
          </a:p>
          <a:p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  <a:hlinkClick r:id="rId2"/>
              </a:rPr>
              <a:t>fykos@fykos.org</a:t>
            </a:r>
            <a:endParaRPr b="0" lang="en-US" sz="2800" spc="-1" strike="noStrike">
              <a:latin typeface="Arial"/>
            </a:endParaRPr>
          </a:p>
          <a:p>
            <a:endParaRPr b="0" lang="en-US" sz="2800" spc="-1" strike="noStrike">
              <a:latin typeface="Arial"/>
            </a:endParaRPr>
          </a:p>
          <a:p>
            <a:endParaRPr b="0" lang="en-US" sz="2800" spc="-1" strike="noStrike">
              <a:latin typeface="Arial"/>
            </a:endParaRPr>
          </a:p>
          <a:p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Web</a:t>
            </a:r>
            <a:endParaRPr b="0" lang="en-US" sz="2800" spc="-1" strike="noStrike">
              <a:latin typeface="Arial"/>
            </a:endParaRPr>
          </a:p>
          <a:p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ww.fykos.cz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977480" y="174600"/>
            <a:ext cx="2080440" cy="97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FYKOS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838080" y="1282320"/>
            <a:ext cx="4358880" cy="185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Založen 1987 – začíná 35. ročník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Zastrešený Ústavem teoretické fyziky MFF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Financovaný OPMK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Přibližně 40 aktivních organizátorů</a:t>
            </a:r>
            <a:endParaRPr b="0" lang="en-US" sz="18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Převážně studenti studenti MFF UK, ČVUT...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4" name="Obrázek 6" descr=""/>
          <p:cNvPicPr/>
          <p:nvPr/>
        </p:nvPicPr>
        <p:blipFill>
          <a:blip r:embed="rId1"/>
          <a:stretch/>
        </p:blipFill>
        <p:spPr>
          <a:xfrm>
            <a:off x="6993000" y="349200"/>
            <a:ext cx="4474080" cy="2982240"/>
          </a:xfrm>
          <a:prstGeom prst="rect">
            <a:avLst/>
          </a:prstGeom>
          <a:ln>
            <a:noFill/>
          </a:ln>
        </p:spPr>
      </p:pic>
      <p:pic>
        <p:nvPicPr>
          <p:cNvPr id="85" name="Obrázek 8" descr=""/>
          <p:cNvPicPr/>
          <p:nvPr/>
        </p:nvPicPr>
        <p:blipFill>
          <a:blip r:embed="rId2"/>
          <a:srcRect l="0" t="-20" r="0" b="0"/>
          <a:stretch/>
        </p:blipFill>
        <p:spPr>
          <a:xfrm>
            <a:off x="6993000" y="3603240"/>
            <a:ext cx="4474080" cy="2982240"/>
          </a:xfrm>
          <a:prstGeom prst="rect">
            <a:avLst/>
          </a:prstGeom>
          <a:ln>
            <a:noFill/>
          </a:ln>
        </p:spPr>
      </p:pic>
      <p:pic>
        <p:nvPicPr>
          <p:cNvPr id="86" name="Obrázek 9" descr=""/>
          <p:cNvPicPr/>
          <p:nvPr/>
        </p:nvPicPr>
        <p:blipFill>
          <a:blip r:embed="rId3"/>
          <a:srcRect l="0" t="25092" r="0" b="6471"/>
          <a:stretch/>
        </p:blipFill>
        <p:spPr>
          <a:xfrm>
            <a:off x="838080" y="3603240"/>
            <a:ext cx="4358880" cy="2982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838080" y="0"/>
            <a:ext cx="10513800" cy="9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Aktivity FYKOSu pro středoškoláky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838080" y="1255320"/>
            <a:ext cx="10513800" cy="528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Fyzikální Korespondenční Seminář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hlavní náplň</a:t>
            </a:r>
            <a:endParaRPr b="0" lang="en-US" sz="20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Soustředění</a:t>
            </a:r>
            <a:r>
              <a:rPr b="0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nejlepší řešitelé </a:t>
            </a:r>
            <a:br/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- 2x ročně (jaro, podzim)</a:t>
            </a:r>
            <a:endParaRPr b="0" lang="en-US" sz="20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FYKOSí Fyziklání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– týmová soutěž v Prahe</a:t>
            </a:r>
            <a:br/>
            <a:r>
              <a:rPr b="1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- 11. 2. 2022 (16. ročník)</a:t>
            </a:r>
            <a:endParaRPr b="0" lang="en-US" sz="20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Fyziklání Online</a:t>
            </a:r>
            <a:r>
              <a:rPr b="0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online týmová soutěž + kategorie open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b="0" lang="cs-CZ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24. 11. 2021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(11. ročník)</a:t>
            </a:r>
            <a:endParaRPr b="0" lang="en-US" sz="20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Týden s Aplikovanou Fyzikou</a:t>
            </a:r>
            <a:r>
              <a:rPr b="0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týdenní zájezd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mezinárodní vědecká centra, špičková pracoviště (CERN...)</a:t>
            </a:r>
            <a:endParaRPr b="0" lang="en-US" sz="20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Den s Experimentálnou Fyzikou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– exkurze po laboratořích (nejen) na MFF UK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- 5. 11. 2021, součást IAPS school day</a:t>
            </a:r>
            <a:endParaRPr b="0" lang="en-US" sz="2000" spc="-1" strike="noStrike">
              <a:latin typeface="Arial"/>
            </a:endParaRPr>
          </a:p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  <a:tabLst>
                <a:tab algn="l" pos="0"/>
              </a:tabLst>
            </a:pPr>
            <a:r>
              <a:rPr b="1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Fyzikální Náboj</a:t>
            </a:r>
            <a:r>
              <a:rPr b="0" lang="sk-SK" sz="2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– týmová soutěž organizovaná ve spolupráci se slovenským FKS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- 12. 11. 2021 (Praha, Ostrava)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89" name="Obrázek 3" descr=""/>
          <p:cNvPicPr/>
          <p:nvPr/>
        </p:nvPicPr>
        <p:blipFill>
          <a:blip r:embed="rId1"/>
          <a:stretch/>
        </p:blipFill>
        <p:spPr>
          <a:xfrm>
            <a:off x="8137440" y="1255320"/>
            <a:ext cx="3214440" cy="2452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838080" y="0"/>
            <a:ext cx="10513800" cy="103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Fyzikální Korespondenční Seminář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1" name="Obrázek 8" descr=""/>
          <p:cNvPicPr/>
          <p:nvPr/>
        </p:nvPicPr>
        <p:blipFill>
          <a:blip r:embed="rId1"/>
          <a:stretch/>
        </p:blipFill>
        <p:spPr>
          <a:xfrm>
            <a:off x="9028800" y="2683440"/>
            <a:ext cx="2675880" cy="222732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5943600" y="3276720"/>
            <a:ext cx="3031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3" name="Picture 2" descr="https://lh6.googleusercontent.com/2BPTZiWOVfwwhCDxvRJ4Inc-aNU1Cau64xcUatCMqX9gOJjXO7vKHKDCmFbo0u8ptHIDNHs6fGyaxY_KVk7qU0ww0YXi7epSU9fpQSpNb6X5H7odtC2NJhBTFCZSlA6X=s0"/>
          <p:cNvPicPr/>
          <p:nvPr/>
        </p:nvPicPr>
        <p:blipFill>
          <a:blip r:embed="rId2"/>
          <a:stretch/>
        </p:blipFill>
        <p:spPr>
          <a:xfrm>
            <a:off x="229320" y="1032480"/>
            <a:ext cx="8797680" cy="543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838080" y="0"/>
            <a:ext cx="10513800" cy="111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Soustředění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5" name="Picture 2" descr="https://fykos.cz/_media/rocnik31/sous-jaro/foto/foto_0043.jpg?w=800&amp;h=533&amp;tok=9cbc29"/>
          <p:cNvPicPr/>
          <p:nvPr/>
        </p:nvPicPr>
        <p:blipFill>
          <a:blip r:embed="rId1"/>
          <a:stretch/>
        </p:blipFill>
        <p:spPr>
          <a:xfrm>
            <a:off x="299880" y="1119960"/>
            <a:ext cx="3931920" cy="2619000"/>
          </a:xfrm>
          <a:prstGeom prst="rect">
            <a:avLst/>
          </a:prstGeom>
          <a:ln>
            <a:noFill/>
          </a:ln>
        </p:spPr>
      </p:pic>
      <p:pic>
        <p:nvPicPr>
          <p:cNvPr id="96" name="Picture 2" descr="https://fykos.cz/_media/rocnik31/sous-jaro/foto/foto_0036.jpg?w=800&amp;h=533&amp;tok=0d401a"/>
          <p:cNvPicPr/>
          <p:nvPr/>
        </p:nvPicPr>
        <p:blipFill>
          <a:blip r:embed="rId2"/>
          <a:stretch/>
        </p:blipFill>
        <p:spPr>
          <a:xfrm>
            <a:off x="299880" y="3984840"/>
            <a:ext cx="3931920" cy="2619000"/>
          </a:xfrm>
          <a:prstGeom prst="rect">
            <a:avLst/>
          </a:prstGeom>
          <a:ln>
            <a:noFill/>
          </a:ln>
        </p:spPr>
      </p:pic>
      <p:pic>
        <p:nvPicPr>
          <p:cNvPr id="97" name="Picture 10" descr="https://fykos.cz/_media/rocnik31/sous-jaro/foto/foto_0035.jpg?w=800&amp;h=533&amp;tok=a4f094"/>
          <p:cNvPicPr/>
          <p:nvPr/>
        </p:nvPicPr>
        <p:blipFill>
          <a:blip r:embed="rId3"/>
          <a:srcRect l="0" t="0" r="18123" b="0"/>
          <a:stretch/>
        </p:blipFill>
        <p:spPr>
          <a:xfrm>
            <a:off x="4485600" y="3984840"/>
            <a:ext cx="3219120" cy="2619000"/>
          </a:xfrm>
          <a:prstGeom prst="rect">
            <a:avLst/>
          </a:prstGeom>
          <a:ln>
            <a:noFill/>
          </a:ln>
        </p:spPr>
      </p:pic>
      <p:pic>
        <p:nvPicPr>
          <p:cNvPr id="98" name="Picture 12" descr="Fotka FYKOS."/>
          <p:cNvPicPr/>
          <p:nvPr/>
        </p:nvPicPr>
        <p:blipFill>
          <a:blip r:embed="rId4"/>
          <a:stretch/>
        </p:blipFill>
        <p:spPr>
          <a:xfrm>
            <a:off x="7959600" y="1119960"/>
            <a:ext cx="3930480" cy="2619000"/>
          </a:xfrm>
          <a:prstGeom prst="rect">
            <a:avLst/>
          </a:prstGeom>
          <a:ln>
            <a:noFill/>
          </a:ln>
        </p:spPr>
      </p:pic>
      <p:pic>
        <p:nvPicPr>
          <p:cNvPr id="99" name="Picture 14" descr="Fotka FYKOS."/>
          <p:cNvPicPr/>
          <p:nvPr/>
        </p:nvPicPr>
        <p:blipFill>
          <a:blip r:embed="rId5"/>
          <a:stretch/>
        </p:blipFill>
        <p:spPr>
          <a:xfrm>
            <a:off x="7961040" y="3984840"/>
            <a:ext cx="3929400" cy="2619000"/>
          </a:xfrm>
          <a:prstGeom prst="rect">
            <a:avLst/>
          </a:prstGeom>
          <a:ln>
            <a:noFill/>
          </a:ln>
        </p:spPr>
      </p:pic>
      <p:pic>
        <p:nvPicPr>
          <p:cNvPr id="100" name="Picture 2" descr="https://lh5.googleusercontent.com/HjJ1sTQj-6e-NN5aOnqqFwhehAKFviYPtFTDlG8U2ANJFN3symWTfcxvqTTRrXgfIGCDr8k7CrWdqbuEcXTjQYhNPRD_yYlCmddsN9hZhzutfnuEFInLIHYqNbF_7pTk=s0"/>
          <p:cNvPicPr/>
          <p:nvPr/>
        </p:nvPicPr>
        <p:blipFill>
          <a:blip r:embed="rId6"/>
          <a:stretch/>
        </p:blipFill>
        <p:spPr>
          <a:xfrm>
            <a:off x="4485600" y="1594080"/>
            <a:ext cx="3219120" cy="2144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838080" y="15120"/>
            <a:ext cx="10513800" cy="107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2" name="Picture 2" descr="Fotka FYKOS."/>
          <p:cNvPicPr/>
          <p:nvPr/>
        </p:nvPicPr>
        <p:blipFill>
          <a:blip r:embed="rId1"/>
          <a:srcRect l="552" t="0" r="2" b="0"/>
          <a:stretch/>
        </p:blipFill>
        <p:spPr>
          <a:xfrm>
            <a:off x="8052480" y="4014000"/>
            <a:ext cx="3781440" cy="2534400"/>
          </a:xfrm>
          <a:prstGeom prst="rect">
            <a:avLst/>
          </a:prstGeom>
          <a:ln>
            <a:noFill/>
          </a:ln>
        </p:spPr>
      </p:pic>
      <p:pic>
        <p:nvPicPr>
          <p:cNvPr id="103" name="Picture 2" descr="https://lh3.googleusercontent.com/Ftr7nqNhc4in92kWMfjEDMAnBlsmXQc8-JiC4KuBBuCTwBM0I0GYjyBCQDGM1VANurKBX_QLJEafmnaRl6ZiiLIGqn7pcM4wSn081S2duttTwW0b5wwkZsxL0EAhcCXnrzdaI-Y=s0"/>
          <p:cNvPicPr/>
          <p:nvPr/>
        </p:nvPicPr>
        <p:blipFill>
          <a:blip r:embed="rId2"/>
          <a:stretch/>
        </p:blipFill>
        <p:spPr>
          <a:xfrm>
            <a:off x="332640" y="1243440"/>
            <a:ext cx="3804840" cy="2534760"/>
          </a:xfrm>
          <a:prstGeom prst="rect">
            <a:avLst/>
          </a:prstGeom>
          <a:ln>
            <a:noFill/>
          </a:ln>
        </p:spPr>
      </p:pic>
      <p:pic>
        <p:nvPicPr>
          <p:cNvPr id="104" name="Picture 4" descr="https://lh3.googleusercontent.com/zonfJ2oUCP-PcrY32MBghQJpVxL93Tx9tmeO71vpNvsvcBG6orJ6sNMOTWd4W3JEQF4kZQZFixrjPRtIYvrs1s-C_hDu4QKJhkziEZ0_GQF1h9HkZa1_0yxXuSa6xfZLvw7Wev4=s0"/>
          <p:cNvPicPr/>
          <p:nvPr/>
        </p:nvPicPr>
        <p:blipFill>
          <a:blip r:embed="rId3"/>
          <a:stretch/>
        </p:blipFill>
        <p:spPr>
          <a:xfrm>
            <a:off x="4429440" y="4296960"/>
            <a:ext cx="3380040" cy="2251800"/>
          </a:xfrm>
          <a:prstGeom prst="rect">
            <a:avLst/>
          </a:prstGeom>
          <a:ln>
            <a:noFill/>
          </a:ln>
        </p:spPr>
      </p:pic>
      <p:pic>
        <p:nvPicPr>
          <p:cNvPr id="105" name="Obrázek 5" descr=""/>
          <p:cNvPicPr/>
          <p:nvPr/>
        </p:nvPicPr>
        <p:blipFill>
          <a:blip r:embed="rId4"/>
          <a:stretch/>
        </p:blipFill>
        <p:spPr>
          <a:xfrm>
            <a:off x="8052480" y="1243440"/>
            <a:ext cx="3802680" cy="2534400"/>
          </a:xfrm>
          <a:prstGeom prst="rect">
            <a:avLst/>
          </a:prstGeom>
          <a:ln>
            <a:noFill/>
          </a:ln>
        </p:spPr>
      </p:pic>
      <p:pic>
        <p:nvPicPr>
          <p:cNvPr id="106" name="Obrázek 8" descr=""/>
          <p:cNvPicPr/>
          <p:nvPr/>
        </p:nvPicPr>
        <p:blipFill>
          <a:blip r:embed="rId5"/>
          <a:stretch/>
        </p:blipFill>
        <p:spPr>
          <a:xfrm>
            <a:off x="332640" y="4013640"/>
            <a:ext cx="3803040" cy="2534760"/>
          </a:xfrm>
          <a:prstGeom prst="rect">
            <a:avLst/>
          </a:prstGeom>
          <a:ln>
            <a:noFill/>
          </a:ln>
        </p:spPr>
      </p:pic>
      <p:pic>
        <p:nvPicPr>
          <p:cNvPr id="107" name="Picture 8" descr=""/>
          <p:cNvPicPr/>
          <p:nvPr/>
        </p:nvPicPr>
        <p:blipFill>
          <a:blip r:embed="rId6"/>
          <a:stretch/>
        </p:blipFill>
        <p:spPr>
          <a:xfrm>
            <a:off x="4181040" y="1510200"/>
            <a:ext cx="3828240" cy="2366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838080" y="0"/>
            <a:ext cx="10513800" cy="104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Fyziklání Online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1222560" y="198000"/>
            <a:ext cx="1620000" cy="638280"/>
          </a:xfrm>
          <a:prstGeom prst="rect">
            <a:avLst/>
          </a:prstGeom>
          <a:noFill/>
          <a:ln w="3240">
            <a:solidFill>
              <a:schemeClr val="bg1">
                <a:lumMod val="5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47 států</a:t>
            </a:r>
            <a:br/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Kategorie Open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0" name="Picture 2" descr="https://online.fyziklani.cz/images/report/7ba52cb16fa28ad618baef4f2c8d1ff1dc35d59b.jpg"/>
          <p:cNvPicPr/>
          <p:nvPr/>
        </p:nvPicPr>
        <p:blipFill>
          <a:blip r:embed="rId1"/>
          <a:srcRect l="0" t="17807" r="0" b="0"/>
          <a:stretch/>
        </p:blipFill>
        <p:spPr>
          <a:xfrm>
            <a:off x="8206920" y="4259880"/>
            <a:ext cx="3759840" cy="2316960"/>
          </a:xfrm>
          <a:prstGeom prst="rect">
            <a:avLst/>
          </a:prstGeom>
          <a:ln>
            <a:noFill/>
          </a:ln>
        </p:spPr>
      </p:pic>
      <p:pic>
        <p:nvPicPr>
          <p:cNvPr id="111" name="Picture 4" descr="https://online.fyziklani.cz/images/report/3fd5c1cb57a08c6e2624e51bdb212f9091a6d72f.jpg"/>
          <p:cNvPicPr/>
          <p:nvPr/>
        </p:nvPicPr>
        <p:blipFill>
          <a:blip r:embed="rId2"/>
          <a:srcRect l="5528" t="0" r="3224" b="0"/>
          <a:stretch/>
        </p:blipFill>
        <p:spPr>
          <a:xfrm>
            <a:off x="4215240" y="4259880"/>
            <a:ext cx="3759840" cy="2316960"/>
          </a:xfrm>
          <a:prstGeom prst="rect">
            <a:avLst/>
          </a:prstGeom>
          <a:ln>
            <a:noFill/>
          </a:ln>
        </p:spPr>
      </p:pic>
      <p:pic>
        <p:nvPicPr>
          <p:cNvPr id="112" name="Picture 6" descr="https://online.fyziklani.cz/images/report/6a97f439c6c162ace2e793e749444c4fe9f5f903.jpg"/>
          <p:cNvPicPr/>
          <p:nvPr/>
        </p:nvPicPr>
        <p:blipFill>
          <a:blip r:embed="rId3"/>
          <a:stretch/>
        </p:blipFill>
        <p:spPr>
          <a:xfrm>
            <a:off x="8206920" y="1240200"/>
            <a:ext cx="3759840" cy="2819880"/>
          </a:xfrm>
          <a:prstGeom prst="rect">
            <a:avLst/>
          </a:prstGeom>
          <a:ln>
            <a:noFill/>
          </a:ln>
        </p:spPr>
      </p:pic>
      <p:pic>
        <p:nvPicPr>
          <p:cNvPr id="113" name="Picture 2" descr="https://lh5.googleusercontent.com/Qpbm5Ia8bOdnHOLqin60XxXK7VoG9pIedTx0OlsTJt1LibjlePCXeerOQcuxGEddjYsn4bwhV-i7ln1iFF8X3X0wRGB_nXRkd0bUi01Wb_5tEnfrME9I5HUMXHlZukGO=s0"/>
          <p:cNvPicPr/>
          <p:nvPr/>
        </p:nvPicPr>
        <p:blipFill>
          <a:blip r:embed="rId4"/>
          <a:stretch/>
        </p:blipFill>
        <p:spPr>
          <a:xfrm>
            <a:off x="278280" y="4259880"/>
            <a:ext cx="3705120" cy="2316960"/>
          </a:xfrm>
          <a:prstGeom prst="rect">
            <a:avLst/>
          </a:prstGeom>
          <a:ln>
            <a:noFill/>
          </a:ln>
        </p:spPr>
      </p:pic>
      <p:pic>
        <p:nvPicPr>
          <p:cNvPr id="114" name="Picture 4" descr="https://lh6.googleusercontent.com/ZuK8JZcqLm8gyg2EF7JwAdt8U-1Yxo8pSYtcg9tmBSzgWNxSaQgZR3YYo9M0KzsUEdRKkdYd7YBpMwA8_-Gp_GP-Goxnu0j6VUbPdIrxLV4yeT0u19aFoIAIsMV7lAkQ=s0"/>
          <p:cNvPicPr/>
          <p:nvPr/>
        </p:nvPicPr>
        <p:blipFill>
          <a:blip r:embed="rId5"/>
          <a:stretch/>
        </p:blipFill>
        <p:spPr>
          <a:xfrm>
            <a:off x="278280" y="1260720"/>
            <a:ext cx="3705120" cy="2778840"/>
          </a:xfrm>
          <a:prstGeom prst="rect">
            <a:avLst/>
          </a:prstGeom>
          <a:ln>
            <a:noFill/>
          </a:ln>
        </p:spPr>
      </p:pic>
      <p:pic>
        <p:nvPicPr>
          <p:cNvPr id="115" name="Picture 6" descr=""/>
          <p:cNvPicPr/>
          <p:nvPr/>
        </p:nvPicPr>
        <p:blipFill>
          <a:blip r:embed="rId6"/>
          <a:stretch/>
        </p:blipFill>
        <p:spPr>
          <a:xfrm>
            <a:off x="3985200" y="1560600"/>
            <a:ext cx="4219920" cy="260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838080" y="0"/>
            <a:ext cx="10513800" cy="116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Fyzikální Náboj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17" name="Picture 2" descr="VÃ½sledok vyhÄ¾adÃ¡vania obrÃ¡zkov pre dopyt trojsten"/>
          <p:cNvPicPr/>
          <p:nvPr/>
        </p:nvPicPr>
        <p:blipFill>
          <a:blip r:embed="rId1"/>
          <a:stretch/>
        </p:blipFill>
        <p:spPr>
          <a:xfrm>
            <a:off x="304920" y="298080"/>
            <a:ext cx="1663200" cy="572400"/>
          </a:xfrm>
          <a:prstGeom prst="rect">
            <a:avLst/>
          </a:prstGeom>
          <a:ln>
            <a:noFill/>
          </a:ln>
        </p:spPr>
      </p:pic>
      <p:pic>
        <p:nvPicPr>
          <p:cNvPr id="118" name="Picture 4" descr="VÃ½sledok vyhÄ¾adÃ¡vania obrÃ¡zkov pre dopyt fyzikÃ¡lny nÃ¡boj"/>
          <p:cNvPicPr/>
          <p:nvPr/>
        </p:nvPicPr>
        <p:blipFill>
          <a:blip r:embed="rId2"/>
          <a:srcRect l="3709" t="0" r="569" b="0"/>
          <a:stretch/>
        </p:blipFill>
        <p:spPr>
          <a:xfrm>
            <a:off x="6633720" y="1168200"/>
            <a:ext cx="4419360" cy="2596320"/>
          </a:xfrm>
          <a:prstGeom prst="rect">
            <a:avLst/>
          </a:prstGeom>
          <a:ln>
            <a:noFill/>
          </a:ln>
        </p:spPr>
      </p:pic>
      <p:pic>
        <p:nvPicPr>
          <p:cNvPr id="119" name="Obrázek 3" descr=""/>
          <p:cNvPicPr/>
          <p:nvPr/>
        </p:nvPicPr>
        <p:blipFill>
          <a:blip r:embed="rId3"/>
          <a:stretch/>
        </p:blipFill>
        <p:spPr>
          <a:xfrm>
            <a:off x="1137240" y="3913920"/>
            <a:ext cx="4124520" cy="2749320"/>
          </a:xfrm>
          <a:prstGeom prst="rect">
            <a:avLst/>
          </a:prstGeom>
          <a:ln>
            <a:noFill/>
          </a:ln>
        </p:spPr>
      </p:pic>
      <p:pic>
        <p:nvPicPr>
          <p:cNvPr id="120" name="Obrázek 5" descr=""/>
          <p:cNvPicPr/>
          <p:nvPr/>
        </p:nvPicPr>
        <p:blipFill>
          <a:blip r:embed="rId4"/>
          <a:srcRect l="0" t="6336" r="0" b="0"/>
          <a:stretch/>
        </p:blipFill>
        <p:spPr>
          <a:xfrm>
            <a:off x="1137240" y="1189440"/>
            <a:ext cx="4124520" cy="2574720"/>
          </a:xfrm>
          <a:prstGeom prst="rect">
            <a:avLst/>
          </a:prstGeom>
          <a:ln>
            <a:noFill/>
          </a:ln>
        </p:spPr>
      </p:pic>
      <p:pic>
        <p:nvPicPr>
          <p:cNvPr id="121" name="Obrázek 7" descr=""/>
          <p:cNvPicPr/>
          <p:nvPr/>
        </p:nvPicPr>
        <p:blipFill>
          <a:blip r:embed="rId5"/>
          <a:srcRect l="0" t="17036" r="0" b="0"/>
          <a:stretch/>
        </p:blipFill>
        <p:spPr>
          <a:xfrm>
            <a:off x="6633720" y="3913920"/>
            <a:ext cx="4419360" cy="2749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838080" y="0"/>
            <a:ext cx="10513800" cy="96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 Light"/>
                <a:ea typeface="DejaVu Sans"/>
              </a:rPr>
              <a:t>Týden s aplikovanou fyzikou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3" name="Picture 2" descr="https://fykos.cz/_media/rocnik31/tsaf/foto/foto_0001.jpg?w=800&amp;h=533&amp;tok=22e7c8"/>
          <p:cNvPicPr/>
          <p:nvPr/>
        </p:nvPicPr>
        <p:blipFill>
          <a:blip r:embed="rId1"/>
          <a:srcRect l="0" t="15757" r="0" b="0"/>
          <a:stretch/>
        </p:blipFill>
        <p:spPr>
          <a:xfrm>
            <a:off x="407880" y="1071720"/>
            <a:ext cx="4482720" cy="2515320"/>
          </a:xfrm>
          <a:prstGeom prst="rect">
            <a:avLst/>
          </a:prstGeom>
          <a:ln>
            <a:noFill/>
          </a:ln>
        </p:spPr>
      </p:pic>
      <p:pic>
        <p:nvPicPr>
          <p:cNvPr id="124" name="Picture 4" descr="https://fykos.cz/_media/rocnik31/tsaf/foto/foto_0055.jpg?w=800&amp;h=449&amp;tok=b748cd"/>
          <p:cNvPicPr/>
          <p:nvPr/>
        </p:nvPicPr>
        <p:blipFill>
          <a:blip r:embed="rId2"/>
          <a:stretch/>
        </p:blipFill>
        <p:spPr>
          <a:xfrm>
            <a:off x="407880" y="3947760"/>
            <a:ext cx="4482720" cy="2515320"/>
          </a:xfrm>
          <a:prstGeom prst="rect">
            <a:avLst/>
          </a:prstGeom>
          <a:ln>
            <a:noFill/>
          </a:ln>
        </p:spPr>
      </p:pic>
      <p:pic>
        <p:nvPicPr>
          <p:cNvPr id="125" name="Picture 6" descr="https://fykos.cz/_media/rocnik29/tsaf/foto/foto_0050.jpg?w=800&amp;h=533&amp;tok=82ce07"/>
          <p:cNvPicPr/>
          <p:nvPr/>
        </p:nvPicPr>
        <p:blipFill>
          <a:blip r:embed="rId3"/>
          <a:stretch/>
        </p:blipFill>
        <p:spPr>
          <a:xfrm>
            <a:off x="8003520" y="1071720"/>
            <a:ext cx="3778560" cy="2517120"/>
          </a:xfrm>
          <a:prstGeom prst="rect">
            <a:avLst/>
          </a:prstGeom>
          <a:ln>
            <a:noFill/>
          </a:ln>
        </p:spPr>
      </p:pic>
      <p:pic>
        <p:nvPicPr>
          <p:cNvPr id="126" name="Picture 8" descr="https://fykos.cz/_media/rocnik29/tsaf/foto/foto_0107.jpg?w=800&amp;h=533&amp;tok=d4bbbd"/>
          <p:cNvPicPr/>
          <p:nvPr/>
        </p:nvPicPr>
        <p:blipFill>
          <a:blip r:embed="rId4"/>
          <a:stretch/>
        </p:blipFill>
        <p:spPr>
          <a:xfrm>
            <a:off x="8003520" y="3945960"/>
            <a:ext cx="3778560" cy="2517120"/>
          </a:xfrm>
          <a:prstGeom prst="rect">
            <a:avLst/>
          </a:prstGeom>
          <a:ln>
            <a:noFill/>
          </a:ln>
        </p:spPr>
      </p:pic>
      <p:pic>
        <p:nvPicPr>
          <p:cNvPr id="127" name="Picture 10" descr="VÃ½sledok vyhÄ¾adÃ¡vania obrÃ¡zkov pre dopyt cern logo"/>
          <p:cNvPicPr/>
          <p:nvPr/>
        </p:nvPicPr>
        <p:blipFill>
          <a:blip r:embed="rId5"/>
          <a:stretch/>
        </p:blipFill>
        <p:spPr>
          <a:xfrm>
            <a:off x="5161320" y="3947760"/>
            <a:ext cx="2571840" cy="2515320"/>
          </a:xfrm>
          <a:prstGeom prst="rect">
            <a:avLst/>
          </a:prstGeom>
          <a:ln>
            <a:noFill/>
          </a:ln>
        </p:spPr>
      </p:pic>
      <p:pic>
        <p:nvPicPr>
          <p:cNvPr id="128" name="Picture 14" descr="VÃ½sledok vyhÄ¾adÃ¡vania obrÃ¡zkov pre dopyt Ãºjf Är"/>
          <p:cNvPicPr/>
          <p:nvPr/>
        </p:nvPicPr>
        <p:blipFill>
          <a:blip r:embed="rId6"/>
          <a:stretch/>
        </p:blipFill>
        <p:spPr>
          <a:xfrm>
            <a:off x="5785200" y="1071720"/>
            <a:ext cx="1323720" cy="2515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6184</TotalTime>
  <Application>LibreOffice/6.4.7.2$Linux_X86_64 LibreOffice_project/40$Build-2</Application>
  <Words>527</Words>
  <Paragraphs>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2018-08-04T18:40:10Z</dcterms:created>
  <dc:creator>Daniel Dupkala</dc:creator>
  <dc:description/>
  <dc:language>en-US</dc:language>
  <cp:lastModifiedBy/>
  <dcterms:modified xsi:type="dcterms:W3CDTF">2021-09-04T11:31:17Z</dcterms:modified>
  <cp:revision>138</cp:revision>
  <dc:subject/>
  <dc:title>Importance of Involvement of College Students in High School Physics Education via Activities of FYKOS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