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9" r:id="rId6"/>
    <p:sldId id="270" r:id="rId7"/>
    <p:sldId id="264" r:id="rId8"/>
    <p:sldId id="265" r:id="rId9"/>
    <p:sldId id="267" r:id="rId10"/>
    <p:sldId id="274" r:id="rId11"/>
    <p:sldId id="276" r:id="rId12"/>
    <p:sldId id="277" r:id="rId13"/>
    <p:sldId id="275" r:id="rId14"/>
    <p:sldId id="278" r:id="rId15"/>
    <p:sldId id="273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\FYKOS\1.%20PLOCHA%20-%20NEROZTRIEDEN&#201;\All-time-Fyziklani-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\FYKOS\1.%20PLOCHA%20-%20NEROZTRIEDEN&#201;\All-time-Fyziklani-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'FYKOSí Fyziklání'!$D$4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'FYKOSí Fyziklání'!$C$5:$C$16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'FYKOSí Fyziklání'!$D$5:$D$16</c:f>
              <c:numCache>
                <c:formatCode>General</c:formatCode>
                <c:ptCount val="12"/>
                <c:pt idx="0">
                  <c:v>21</c:v>
                </c:pt>
                <c:pt idx="1">
                  <c:v>40</c:v>
                </c:pt>
                <c:pt idx="2">
                  <c:v>37</c:v>
                </c:pt>
                <c:pt idx="3">
                  <c:v>46</c:v>
                </c:pt>
                <c:pt idx="4">
                  <c:v>31</c:v>
                </c:pt>
                <c:pt idx="5">
                  <c:v>48</c:v>
                </c:pt>
                <c:pt idx="6">
                  <c:v>29</c:v>
                </c:pt>
                <c:pt idx="7">
                  <c:v>27</c:v>
                </c:pt>
                <c:pt idx="8">
                  <c:v>27</c:v>
                </c:pt>
                <c:pt idx="9">
                  <c:v>31</c:v>
                </c:pt>
                <c:pt idx="10">
                  <c:v>43</c:v>
                </c:pt>
                <c:pt idx="1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55-425F-9D35-088BCDFF981A}"/>
            </c:ext>
          </c:extLst>
        </c:ser>
        <c:ser>
          <c:idx val="1"/>
          <c:order val="1"/>
          <c:tx>
            <c:strRef>
              <c:f>'FYKOSí Fyziklání'!$E$4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'FYKOSí Fyziklání'!$C$5:$C$16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'FYKOSí Fyziklání'!$E$5:$E$16</c:f>
              <c:numCache>
                <c:formatCode>General</c:formatCode>
                <c:ptCount val="12"/>
                <c:pt idx="6">
                  <c:v>24</c:v>
                </c:pt>
                <c:pt idx="7">
                  <c:v>30</c:v>
                </c:pt>
                <c:pt idx="8">
                  <c:v>28</c:v>
                </c:pt>
                <c:pt idx="9">
                  <c:v>45</c:v>
                </c:pt>
                <c:pt idx="10">
                  <c:v>33</c:v>
                </c:pt>
                <c:pt idx="1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55-425F-9D35-088BCDFF981A}"/>
            </c:ext>
          </c:extLst>
        </c:ser>
        <c:ser>
          <c:idx val="2"/>
          <c:order val="2"/>
          <c:tx>
            <c:strRef>
              <c:f>'FYKOSí Fyziklání'!$F$4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'FYKOSí Fyziklání'!$C$5:$C$16</c:f>
              <c:numCache>
                <c:formatCode>General</c:formatCod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'FYKOSí Fyziklání'!$F$5:$F$16</c:f>
              <c:numCache>
                <c:formatCode>General</c:formatCode>
                <c:ptCount val="12"/>
                <c:pt idx="6">
                  <c:v>21</c:v>
                </c:pt>
                <c:pt idx="7">
                  <c:v>17</c:v>
                </c:pt>
                <c:pt idx="8">
                  <c:v>26</c:v>
                </c:pt>
                <c:pt idx="9">
                  <c:v>29</c:v>
                </c:pt>
                <c:pt idx="10">
                  <c:v>42</c:v>
                </c:pt>
                <c:pt idx="1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55-425F-9D35-088BCDFF98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12738304"/>
        <c:axId val="112739840"/>
      </c:barChart>
      <c:catAx>
        <c:axId val="11273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739840"/>
        <c:crosses val="autoZero"/>
        <c:auto val="1"/>
        <c:lblAlgn val="ctr"/>
        <c:lblOffset val="100"/>
        <c:tickLblSkip val="1"/>
        <c:noMultiLvlLbl val="0"/>
      </c:catAx>
      <c:valAx>
        <c:axId val="1127398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Participated  teams</a:t>
                </a:r>
              </a:p>
            </c:rich>
          </c:tx>
          <c:layout>
            <c:manualLayout>
              <c:xMode val="edge"/>
              <c:yMode val="edge"/>
              <c:x val="3.8102022871032426E-2"/>
              <c:y val="0.170923836215320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crossAx val="1127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61706957158464"/>
          <c:y val="0.16065763545723225"/>
          <c:w val="0.78076167908356009"/>
          <c:h val="0.58811154223934348"/>
        </c:manualLayout>
      </c:layout>
      <c:barChart>
        <c:barDir val="col"/>
        <c:grouping val="stacked"/>
        <c:varyColors val="0"/>
        <c:ser>
          <c:idx val="0"/>
          <c:order val="0"/>
          <c:tx>
            <c:v>Category 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'[All-time-Fyziklani-stats.xlsx]Fyziklání Online'!$C$6:$C$12</c:f>
              <c:strCache>
                <c:ptCount val="7"/>
                <c:pt idx="0">
                  <c:v>Spring 2012</c:v>
                </c:pt>
                <c:pt idx="1">
                  <c:v>Fall 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strCache>
            </c:strRef>
          </c:cat>
          <c:val>
            <c:numRef>
              <c:f>'[All-time-Fyziklani-stats.xlsx]Fyziklání Online'!$D$6:$D$12</c:f>
              <c:numCache>
                <c:formatCode>General</c:formatCode>
                <c:ptCount val="7"/>
                <c:pt idx="0">
                  <c:v>64</c:v>
                </c:pt>
                <c:pt idx="1">
                  <c:v>26</c:v>
                </c:pt>
                <c:pt idx="2">
                  <c:v>25</c:v>
                </c:pt>
                <c:pt idx="3">
                  <c:v>33</c:v>
                </c:pt>
                <c:pt idx="4">
                  <c:v>37</c:v>
                </c:pt>
                <c:pt idx="5">
                  <c:v>37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14-4689-9735-E28DE0C21466}"/>
            </c:ext>
          </c:extLst>
        </c:ser>
        <c:ser>
          <c:idx val="1"/>
          <c:order val="1"/>
          <c:tx>
            <c:v>Category B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'[All-time-Fyziklani-stats.xlsx]Fyziklání Online'!$C$6:$C$12</c:f>
              <c:strCache>
                <c:ptCount val="7"/>
                <c:pt idx="0">
                  <c:v>Spring 2012</c:v>
                </c:pt>
                <c:pt idx="1">
                  <c:v>Fall 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strCache>
            </c:strRef>
          </c:cat>
          <c:val>
            <c:numRef>
              <c:f>'[All-time-Fyziklani-stats.xlsx]Fyziklání Online'!$E$6:$E$12</c:f>
              <c:numCache>
                <c:formatCode>General</c:formatCode>
                <c:ptCount val="7"/>
                <c:pt idx="1">
                  <c:v>28</c:v>
                </c:pt>
                <c:pt idx="2">
                  <c:v>42</c:v>
                </c:pt>
                <c:pt idx="3">
                  <c:v>36</c:v>
                </c:pt>
                <c:pt idx="4">
                  <c:v>49</c:v>
                </c:pt>
                <c:pt idx="5">
                  <c:v>44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14-4689-9735-E28DE0C21466}"/>
            </c:ext>
          </c:extLst>
        </c:ser>
        <c:ser>
          <c:idx val="2"/>
          <c:order val="2"/>
          <c:tx>
            <c:v>Category C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'[All-time-Fyziklani-stats.xlsx]Fyziklání Online'!$C$6:$C$12</c:f>
              <c:strCache>
                <c:ptCount val="7"/>
                <c:pt idx="0">
                  <c:v>Spring 2012</c:v>
                </c:pt>
                <c:pt idx="1">
                  <c:v>Fall 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strCache>
            </c:strRef>
          </c:cat>
          <c:val>
            <c:numRef>
              <c:f>'[All-time-Fyziklani-stats.xlsx]Fyziklání Online'!$F$6:$F$12</c:f>
              <c:numCache>
                <c:formatCode>General</c:formatCode>
                <c:ptCount val="7"/>
                <c:pt idx="1">
                  <c:v>45</c:v>
                </c:pt>
                <c:pt idx="2">
                  <c:v>39</c:v>
                </c:pt>
                <c:pt idx="3">
                  <c:v>34</c:v>
                </c:pt>
                <c:pt idx="4">
                  <c:v>69</c:v>
                </c:pt>
                <c:pt idx="5">
                  <c:v>68</c:v>
                </c:pt>
                <c:pt idx="6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14-4689-9735-E28DE0C21466}"/>
            </c:ext>
          </c:extLst>
        </c:ser>
        <c:ser>
          <c:idx val="3"/>
          <c:order val="3"/>
          <c:tx>
            <c:v>Foreign Students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'[All-time-Fyziklani-stats.xlsx]Fyziklání Online'!$C$6:$C$12</c:f>
              <c:strCache>
                <c:ptCount val="7"/>
                <c:pt idx="0">
                  <c:v>Spring 2012</c:v>
                </c:pt>
                <c:pt idx="1">
                  <c:v>Fall 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strCache>
            </c:strRef>
          </c:cat>
          <c:val>
            <c:numRef>
              <c:f>'[All-time-Fyziklani-stats.xlsx]Fyziklání Online'!$G$6:$G$12</c:f>
              <c:numCache>
                <c:formatCode>General</c:formatCode>
                <c:ptCount val="7"/>
                <c:pt idx="1">
                  <c:v>28</c:v>
                </c:pt>
                <c:pt idx="2">
                  <c:v>26</c:v>
                </c:pt>
                <c:pt idx="3">
                  <c:v>32</c:v>
                </c:pt>
                <c:pt idx="4">
                  <c:v>31</c:v>
                </c:pt>
                <c:pt idx="5">
                  <c:v>48</c:v>
                </c:pt>
                <c:pt idx="6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14-4689-9735-E28DE0C21466}"/>
            </c:ext>
          </c:extLst>
        </c:ser>
        <c:ser>
          <c:idx val="4"/>
          <c:order val="4"/>
          <c:tx>
            <c:v>Open Category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'[All-time-Fyziklani-stats.xlsx]Fyziklání Online'!$C$6:$C$12</c:f>
              <c:strCache>
                <c:ptCount val="7"/>
                <c:pt idx="0">
                  <c:v>Spring 2012</c:v>
                </c:pt>
                <c:pt idx="1">
                  <c:v>Fall 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strCache>
            </c:strRef>
          </c:cat>
          <c:val>
            <c:numRef>
              <c:f>'[All-time-Fyziklani-stats.xlsx]Fyziklání Online'!$H$6:$H$12</c:f>
              <c:numCache>
                <c:formatCode>General</c:formatCode>
                <c:ptCount val="7"/>
                <c:pt idx="0">
                  <c:v>13</c:v>
                </c:pt>
                <c:pt idx="1">
                  <c:v>29</c:v>
                </c:pt>
                <c:pt idx="2">
                  <c:v>32</c:v>
                </c:pt>
                <c:pt idx="3">
                  <c:v>29</c:v>
                </c:pt>
                <c:pt idx="4">
                  <c:v>43</c:v>
                </c:pt>
                <c:pt idx="5">
                  <c:v>51</c:v>
                </c:pt>
                <c:pt idx="6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14-4689-9735-E28DE0C214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97954560"/>
        <c:axId val="200557696"/>
      </c:barChart>
      <c:catAx>
        <c:axId val="197954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Year</a:t>
                </a:r>
              </a:p>
            </c:rich>
          </c:tx>
          <c:layout>
            <c:manualLayout>
              <c:xMode val="edge"/>
              <c:yMode val="edge"/>
              <c:x val="0.44817592054850841"/>
              <c:y val="0.882253492535214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0557696"/>
        <c:crosses val="autoZero"/>
        <c:auto val="1"/>
        <c:lblAlgn val="ctr"/>
        <c:lblOffset val="100"/>
        <c:noMultiLvlLbl val="0"/>
      </c:catAx>
      <c:valAx>
        <c:axId val="20055769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Participated  teams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crossAx val="19795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176807969855276"/>
          <c:y val="5.350711593788967E-3"/>
          <c:w val="0.88823192030144726"/>
          <c:h val="0.17440979164199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016AD-F431-4453-8996-FA93DC43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D83FB5-44A6-4056-AE01-51F6098B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222375-C44A-41EC-8D6C-769BE3F9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2AEA41-0B4D-4C82-BA63-64477A0F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745F3C-98F2-42E5-B3CB-EABA3E71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5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0831-C51C-4F36-8DC4-AAB2F54F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67A745-2F47-423D-82A4-9F79C0271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C519DD-AFDF-4825-B073-ADEDFC8E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0ECBB1-B203-4A11-BA49-6BD785D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967884-1BC0-4819-8302-A22BD2B8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05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4038E8D-ED9D-4261-8884-8C500CF03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DF3777-C6A5-41C0-9B02-B1B9EF5E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6D1C84-5120-4754-9601-BA3090DD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A536EB-7BBD-40EB-8976-AB2FD216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D69712-E2A2-4BBE-9983-0C2F97F8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55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685BD-6503-40F4-8211-456715DD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10EA2-1779-421C-911F-FF20093C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A56FB-57A2-4059-902B-267907F9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8ED975-F705-4F0A-902E-368192D4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5C9460-C37E-4093-AD45-586B16E4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4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42BCC-02F0-48A8-B62E-189F4770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E96F8D-3263-42F7-8E04-199D5502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6552AD-E06D-4AEF-99AA-2004D85A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5A282A-0591-4D42-9024-E0908808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970921-0BE8-4F11-A98D-E39C1B46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3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4A659-B310-4BB0-80D0-9B3EC12D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F2E30-AF6C-41A6-BBC0-11068D4D2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3CF095E-D60D-4CA4-8F7B-DFA325198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2B947-6120-4108-9A30-E229167C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CF0190-515E-45D9-BC14-FCD0A0C5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A65E64-7DBC-478E-8044-FE7697AA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53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F8543-AA16-48C8-A9B7-A3F4A76A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A6F745B-F6A9-4FF2-84B9-FF2B9C1A1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1157B3A-3198-41BD-81CA-3CE3EAE79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A0CE9E-8CF9-44C3-A991-D6984979B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18B621-CBB9-4B73-BBEF-15174B828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0022E7-AB64-4FB5-9C3C-E5B2894C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0FB477-9097-4442-8A26-4383012A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C2B5F2-F1EC-4DC5-9621-202CAE29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19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2799D-58E4-4B1B-B937-9A7157E6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68EAE-E98B-4C58-8317-D80E9C8E4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93AFDD-D40F-4064-A87A-0290E5D2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3BEE29-05A3-4794-9D81-1BCC16E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97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EE17B6-A20C-41A0-B9FF-641C7B1F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64065CE-2CCD-47E4-B46F-8911A79CA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46F23A-8661-469D-8795-703ADAAB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2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E5F4-4DE9-4C91-B004-237ECD4F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431CE3-0556-4B48-8C94-D940FDA4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148817-DF21-4422-A10D-4DFEE80D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BD4095-D725-4B9F-9A7B-AE787B26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7D99C0-A22C-4FAD-870B-69703C43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84ECE0-9DF3-427B-9EE4-D5D5FD40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33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58DD5-1586-46D3-A748-62EE6A48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055183-928A-4EFB-AB2C-E55C3F8A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140645-D1DB-4B68-BBD4-465E8C2C4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55F99-E367-4BA7-8682-9316F109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588541-9DDA-4E18-BC96-6990EDFF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8CB70C-C65E-4796-96AB-E5AD2E4B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874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78768D-5D6E-49E5-9E30-ABCB1CAF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4A5EFBD-10A3-4E41-8924-3D571BB6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E4F7D1-7579-4323-899D-84A718DF5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A066-155B-4B13-AE6A-D4DA76C9E5E3}" type="datetimeFigureOut">
              <a:rPr lang="cs-CZ" smtClean="0"/>
              <a:t>05.09.2018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8873BD-93D5-4DED-A23C-E69F6956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A75A24-E17B-4690-BEDD-6EC45BCE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02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9C8C4-EE62-4543-95C8-04AEF3022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979" y="1491947"/>
            <a:ext cx="9281652" cy="995695"/>
          </a:xfrm>
        </p:spPr>
        <p:txBody>
          <a:bodyPr>
            <a:noAutofit/>
          </a:bodyPr>
          <a:lstStyle/>
          <a:p>
            <a:pPr algn="l"/>
            <a:r>
              <a:rPr lang="sk-SK" sz="3200" b="1" dirty="0">
                <a:solidFill>
                  <a:srgbClr val="0070C0"/>
                </a:solidFill>
              </a:rPr>
              <a:t>FYKOS - </a:t>
            </a:r>
            <a:r>
              <a:rPr lang="sk-SK" sz="3200" b="1" dirty="0" err="1">
                <a:solidFill>
                  <a:srgbClr val="0070C0"/>
                </a:solidFill>
              </a:rPr>
              <a:t>Fyzikální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korespondenční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seminář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797979" y="4001899"/>
            <a:ext cx="4261713" cy="17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>
                <a:solidFill>
                  <a:srgbClr val="0070C0"/>
                </a:solidFill>
              </a:rPr>
              <a:t>Daniel Dupkala</a:t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/>
              <a:t>daniel.dupkala@fykos.cz</a:t>
            </a:r>
            <a:br>
              <a:rPr lang="sk-SK" dirty="0"/>
            </a:br>
            <a:br>
              <a:rPr lang="sk-SK" dirty="0"/>
            </a:br>
            <a:r>
              <a:rPr lang="sk-SK" dirty="0">
                <a:solidFill>
                  <a:srgbClr val="0070C0"/>
                </a:solidFill>
              </a:rPr>
              <a:t>Daniela </a:t>
            </a:r>
            <a:r>
              <a:rPr lang="sk-SK" dirty="0" err="1">
                <a:solidFill>
                  <a:srgbClr val="0070C0"/>
                </a:solidFill>
              </a:rPr>
              <a:t>Pittnerová</a:t>
            </a:r>
            <a:br>
              <a:rPr lang="sk-SK" dirty="0"/>
            </a:br>
            <a:r>
              <a:rPr lang="sk-SK" dirty="0"/>
              <a:t>daniela@fykos.cz</a:t>
            </a:r>
            <a:endParaRPr lang="sk-SK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80" y="357712"/>
            <a:ext cx="2840349" cy="1456476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424CEB1-BAFB-4C34-9541-FD960C9768C5}"/>
              </a:ext>
            </a:extLst>
          </p:cNvPr>
          <p:cNvCxnSpPr>
            <a:cxnSpLocks/>
          </p:cNvCxnSpPr>
          <p:nvPr/>
        </p:nvCxnSpPr>
        <p:spPr>
          <a:xfrm>
            <a:off x="865004" y="2580568"/>
            <a:ext cx="10543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mff.cuni.cz/fakulta/symboly/logotyp_fakulty_rgb1.jpg">
            <a:extLst>
              <a:ext uri="{FF2B5EF4-FFF2-40B4-BE49-F238E27FC236}">
                <a16:creationId xmlns:a16="http://schemas.microsoft.com/office/drawing/2014/main" id="{DD7129EA-B5FE-4B41-BEA2-213CA114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5" y="136773"/>
            <a:ext cx="4713791" cy="14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dnadpis 2">
            <a:extLst>
              <a:ext uri="{FF2B5EF4-FFF2-40B4-BE49-F238E27FC236}">
                <a16:creationId xmlns:a16="http://schemas.microsoft.com/office/drawing/2014/main" id="{7E74FD80-8B23-4F36-8EA4-C1410BA49764}"/>
              </a:ext>
            </a:extLst>
          </p:cNvPr>
          <p:cNvSpPr txBox="1">
            <a:spLocks/>
          </p:cNvSpPr>
          <p:nvPr/>
        </p:nvSpPr>
        <p:spPr>
          <a:xfrm>
            <a:off x="9235801" y="4001899"/>
            <a:ext cx="2172428" cy="17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dirty="0">
                <a:solidFill>
                  <a:srgbClr val="0070C0"/>
                </a:solidFill>
              </a:rPr>
              <a:t>https://fykos.cz</a:t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/>
              <a:t>fykos@fykos.cz</a:t>
            </a:r>
            <a:br>
              <a:rPr lang="sk-SK" dirty="0"/>
            </a:br>
            <a:br>
              <a:rPr lang="sk-SK" dirty="0"/>
            </a:br>
            <a:r>
              <a:rPr lang="sk-SK" dirty="0" err="1">
                <a:solidFill>
                  <a:srgbClr val="0070C0"/>
                </a:solidFill>
              </a:rPr>
              <a:t>Albeř</a:t>
            </a:r>
            <a:br>
              <a:rPr lang="sk-SK" dirty="0"/>
            </a:br>
            <a:r>
              <a:rPr lang="sk-SK" dirty="0"/>
              <a:t>5. 9. 2018</a:t>
            </a:r>
            <a:endParaRPr lang="sk-S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03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Náboj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1266" name="Picture 2" descr="VÃ½sledok vyhÄ¾adÃ¡vania obrÃ¡zkov pre dopyt trojsten">
            <a:extLst>
              <a:ext uri="{FF2B5EF4-FFF2-40B4-BE49-F238E27FC236}">
                <a16:creationId xmlns:a16="http://schemas.microsoft.com/office/drawing/2014/main" id="{103BEC80-6AE3-4170-A4D1-75EF5DA1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0" y="297959"/>
            <a:ext cx="1664956" cy="5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ok vyhÄ¾adÃ¡vania obrÃ¡zkov pre dopyt fyzikÃ¡lny nÃ¡boj">
            <a:extLst>
              <a:ext uri="{FF2B5EF4-FFF2-40B4-BE49-F238E27FC236}">
                <a16:creationId xmlns:a16="http://schemas.microsoft.com/office/drawing/2014/main" id="{80098782-194E-43D2-9746-6A8EC264E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569"/>
          <a:stretch/>
        </p:blipFill>
        <p:spPr bwMode="auto">
          <a:xfrm>
            <a:off x="6633644" y="1168243"/>
            <a:ext cx="4421118" cy="25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532FCC-CF08-4CF5-B0FC-E32F3BD6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8" y="3913896"/>
            <a:ext cx="4126465" cy="27509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ACEC01-FE0D-4D59-9F6F-9F2FC3479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/>
          <a:stretch/>
        </p:blipFill>
        <p:spPr>
          <a:xfrm>
            <a:off x="1137238" y="1189597"/>
            <a:ext cx="4126465" cy="25766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4A53C6-DD13-4019-AB2E-4E65256518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>
          <a:xfrm>
            <a:off x="6633644" y="3913896"/>
            <a:ext cx="4421118" cy="27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21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Přednášky</a:t>
            </a:r>
            <a:r>
              <a:rPr lang="sk-SK" dirty="0">
                <a:solidFill>
                  <a:srgbClr val="0070C0"/>
                </a:solidFill>
              </a:rPr>
              <a:t> pro </a:t>
            </a:r>
            <a:r>
              <a:rPr lang="sk-SK" dirty="0" err="1">
                <a:solidFill>
                  <a:srgbClr val="0070C0"/>
                </a:solidFill>
              </a:rPr>
              <a:t>Středoškoláky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3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D4211-4E59-4AFF-BA4C-DB1659D9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37187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Výhody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188CD-4A54-4F8B-B276-789C4D63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/>
              <a:t>Komplexné vedomosti zo stredoškolskej fyziky</a:t>
            </a:r>
          </a:p>
          <a:p>
            <a:r>
              <a:rPr lang="sk-SK" sz="1800" dirty="0"/>
              <a:t>Rozširovanie vedomostí až na univerzitnú úroveň</a:t>
            </a:r>
          </a:p>
          <a:p>
            <a:r>
              <a:rPr lang="sk-SK" sz="1800" dirty="0"/>
              <a:t>Podobná úroveň fyzikálnych vedomostí žiakov SŠ a univerzity</a:t>
            </a:r>
          </a:p>
          <a:p>
            <a:r>
              <a:rPr lang="sk-SK" sz="1800" dirty="0"/>
              <a:t>Priateľský prístup a dobrý kolektív</a:t>
            </a:r>
            <a:endParaRPr lang="cs-CZ" sz="1800" dirty="0"/>
          </a:p>
          <a:p>
            <a:r>
              <a:rPr lang="sk-SK" sz="1800" dirty="0"/>
              <a:t>Motivácia do ďalšieho štúdia fyziky</a:t>
            </a:r>
          </a:p>
          <a:p>
            <a:r>
              <a:rPr lang="sk-SK" sz="1800" dirty="0"/>
              <a:t>Sociálne schopnosti</a:t>
            </a:r>
            <a:endParaRPr lang="cs-CZ" sz="1800" dirty="0"/>
          </a:p>
          <a:p>
            <a:r>
              <a:rPr lang="sk-SK" sz="1800" dirty="0"/>
              <a:t>Interaktívne vzdelávanie</a:t>
            </a:r>
          </a:p>
        </p:txBody>
      </p:sp>
    </p:spTree>
    <p:extLst>
      <p:ext uri="{BB962C8B-B14F-4D97-AF65-F5344CB8AC3E}">
        <p14:creationId xmlns:p14="http://schemas.microsoft.com/office/powerpoint/2010/main" val="410215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D4211-4E59-4AFF-BA4C-DB1659D9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37187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Výhody pre Univerzitných Študentov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188CD-4A54-4F8B-B276-789C4D63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b="1" dirty="0">
                <a:solidFill>
                  <a:srgbClr val="0070C0"/>
                </a:solidFill>
              </a:rPr>
              <a:t>Osobný rozvoj</a:t>
            </a:r>
            <a:r>
              <a:rPr lang="sk-SK" sz="1800" dirty="0"/>
              <a:t> – pedagogické schopnosti, práca s ľuďmi, organizovanie akcií, skúsenosti do CV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Fyzika</a:t>
            </a:r>
            <a:r>
              <a:rPr lang="sk-SK" sz="1800" dirty="0"/>
              <a:t> – lepšie pochopenie vďaka jej vysvetľovaniu, počítanie zaujímavých úloh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Super kolektív</a:t>
            </a:r>
            <a:r>
              <a:rPr lang="sk-SK" sz="1800" dirty="0"/>
              <a:t> – noví priatelia, tímové akcie, výlety, pomoc pri štúdiu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FYKOSie</a:t>
            </a:r>
            <a:r>
              <a:rPr lang="sk-SK" sz="1800" b="1" dirty="0">
                <a:solidFill>
                  <a:srgbClr val="0070C0"/>
                </a:solidFill>
              </a:rPr>
              <a:t> akcie</a:t>
            </a:r>
            <a:r>
              <a:rPr lang="sk-SK" sz="1800" dirty="0"/>
              <a:t> – ako organizátor – bezplatná účasť na sústredeniach, exkurziách, </a:t>
            </a:r>
            <a:r>
              <a:rPr lang="sk-SK" sz="1800" dirty="0" err="1"/>
              <a:t>TSAFe</a:t>
            </a:r>
            <a:r>
              <a:rPr lang="sk-SK" sz="1800" dirty="0"/>
              <a:t> </a:t>
            </a:r>
            <a:r>
              <a:rPr lang="sk-SK" sz="1800" dirty="0" err="1"/>
              <a:t>ai</a:t>
            </a:r>
            <a:r>
              <a:rPr lang="sk-SK" sz="1800" dirty="0"/>
              <a:t>.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Networking</a:t>
            </a:r>
            <a:r>
              <a:rPr lang="sk-SK" sz="1800" dirty="0"/>
              <a:t> – široká sieť kontaktov, spolupráca s firmami</a:t>
            </a:r>
            <a:r>
              <a:rPr lang="sk-SK" sz="1800" dirty="0">
                <a:sym typeface="Wingdings" panose="05000000000000000000" pitchFamily="2" charset="2"/>
              </a:rPr>
              <a:t>, členstvo v IAPS LC </a:t>
            </a:r>
            <a:r>
              <a:rPr lang="sk-SK" sz="1800" dirty="0" err="1">
                <a:sym typeface="Wingdings" panose="05000000000000000000" pitchFamily="2" charset="2"/>
              </a:rPr>
              <a:t>Prague</a:t>
            </a:r>
            <a:endParaRPr lang="sk-SK" sz="1800" dirty="0">
              <a:sym typeface="Wingdings" panose="05000000000000000000" pitchFamily="2" charset="2"/>
            </a:endParaRPr>
          </a:p>
          <a:p>
            <a:r>
              <a:rPr lang="sk-SK" sz="1800" b="1" dirty="0" err="1">
                <a:solidFill>
                  <a:srgbClr val="0070C0"/>
                </a:solidFill>
              </a:rPr>
              <a:t>Start-up</a:t>
            </a:r>
            <a:r>
              <a:rPr lang="sk-SK" sz="1800" b="1" dirty="0">
                <a:solidFill>
                  <a:srgbClr val="0070C0"/>
                </a:solidFill>
              </a:rPr>
              <a:t> atmosféra</a:t>
            </a:r>
            <a:r>
              <a:rPr lang="sk-SK" sz="1800" dirty="0"/>
              <a:t> – nové nápady, moderný prístup, možnosti realizovať sa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Popularizácia</a:t>
            </a:r>
            <a:r>
              <a:rPr lang="sk-SK" sz="1800" dirty="0"/>
              <a:t> – rozvíjanie schopnosti prezentovať a popularizovať vedu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Propagačné predmety</a:t>
            </a:r>
            <a:r>
              <a:rPr lang="sk-SK" sz="1800" dirty="0"/>
              <a:t> – tričká, blok, perá </a:t>
            </a:r>
            <a:r>
              <a:rPr lang="sk-SK" sz="1800" dirty="0" err="1"/>
              <a:t>ai</a:t>
            </a:r>
            <a:r>
              <a:rPr lang="sk-SK" sz="1800" dirty="0"/>
              <a:t>.</a:t>
            </a:r>
          </a:p>
          <a:p>
            <a:r>
              <a:rPr lang="sk-SK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24/7</a:t>
            </a:r>
            <a:r>
              <a:rPr lang="sk-SK" sz="1800" dirty="0">
                <a:sym typeface="Wingdings" panose="05000000000000000000" pitchFamily="2" charset="2"/>
              </a:rPr>
              <a:t> – prístup na ÚTF</a:t>
            </a:r>
            <a:endParaRPr lang="sk-SK" sz="1800" dirty="0"/>
          </a:p>
          <a:p>
            <a:r>
              <a:rPr lang="sk-SK" sz="1800" b="1" dirty="0">
                <a:solidFill>
                  <a:srgbClr val="0070C0"/>
                </a:solidFill>
              </a:rPr>
              <a:t>Drobné štipendiá</a:t>
            </a:r>
          </a:p>
          <a:p>
            <a:endParaRPr lang="sk-SK" sz="1800" dirty="0"/>
          </a:p>
          <a:p>
            <a:endParaRPr lang="sk-SK" sz="1800" dirty="0"/>
          </a:p>
          <a:p>
            <a:endParaRPr lang="sk-SK" sz="1800" dirty="0"/>
          </a:p>
        </p:txBody>
      </p:sp>
      <p:pic>
        <p:nvPicPr>
          <p:cNvPr id="6" name="Picture 8" descr="VÃ½sledok vyhÄ¾adÃ¡vania obrÃ¡zkov pre dopyt matematicko fyzikÃ¡lnÃ­ fakulta uk">
            <a:extLst>
              <a:ext uri="{FF2B5EF4-FFF2-40B4-BE49-F238E27FC236}">
                <a16:creationId xmlns:a16="http://schemas.microsoft.com/office/drawing/2014/main" id="{B2F28AF8-B0CC-4853-8205-64BA6F3BC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4276" r="290" b="6348"/>
          <a:stretch/>
        </p:blipFill>
        <p:spPr bwMode="auto">
          <a:xfrm>
            <a:off x="8107678" y="4560446"/>
            <a:ext cx="3688843" cy="19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509239"/>
          </a:xfrm>
        </p:spPr>
        <p:txBody>
          <a:bodyPr>
            <a:normAutofit/>
          </a:bodyPr>
          <a:lstStyle/>
          <a:p>
            <a:r>
              <a:rPr lang="sk-SK" sz="1800" b="1" dirty="0" err="1"/>
              <a:t>Fyzikální</a:t>
            </a:r>
            <a:r>
              <a:rPr lang="sk-SK" sz="1800" b="1" dirty="0"/>
              <a:t> </a:t>
            </a:r>
            <a:r>
              <a:rPr lang="sk-SK" sz="1800" b="1" dirty="0" err="1"/>
              <a:t>Korespondenční</a:t>
            </a:r>
            <a:r>
              <a:rPr lang="sk-SK" sz="1800" b="1" dirty="0"/>
              <a:t> </a:t>
            </a:r>
            <a:r>
              <a:rPr lang="sk-SK" sz="1800" b="1" dirty="0" err="1"/>
              <a:t>Seminář</a:t>
            </a:r>
            <a:r>
              <a:rPr lang="sk-SK" sz="1800" b="1" dirty="0"/>
              <a:t> </a:t>
            </a:r>
            <a:r>
              <a:rPr lang="sk-SK" sz="1800" dirty="0"/>
              <a:t>– </a:t>
            </a:r>
            <a:r>
              <a:rPr lang="sk-SK" sz="1800" dirty="0">
                <a:solidFill>
                  <a:srgbClr val="0070C0"/>
                </a:solidFill>
              </a:rPr>
              <a:t>vymýšľanie úloh, opravovanie riešení...</a:t>
            </a:r>
          </a:p>
          <a:p>
            <a:r>
              <a:rPr lang="sk-SK" sz="1800" b="1" dirty="0" err="1"/>
              <a:t>Soustředění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príprava sústredenia, prednášky, práca s účastníkmi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/>
              <a:t>	- 2x ročne (september, marec/apríl)</a:t>
            </a:r>
          </a:p>
          <a:p>
            <a:r>
              <a:rPr lang="sk-SK" sz="1800" b="1" dirty="0" err="1"/>
              <a:t>FYKOSí</a:t>
            </a:r>
            <a:r>
              <a:rPr lang="sk-SK" sz="1800" b="1" dirty="0"/>
              <a:t> </a:t>
            </a:r>
            <a:r>
              <a:rPr lang="sk-SK" sz="1800" b="1" dirty="0" err="1"/>
              <a:t>Fyziklání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príprava úloh, propagácia, organizovanie pred súťažou a počas súťaže</a:t>
            </a:r>
            <a:br>
              <a:rPr lang="sk-SK" sz="1800" b="1" dirty="0">
                <a:solidFill>
                  <a:srgbClr val="0070C0"/>
                </a:solidFill>
              </a:rPr>
            </a:br>
            <a:r>
              <a:rPr lang="sk-SK" sz="1800" b="1" dirty="0"/>
              <a:t>	</a:t>
            </a:r>
            <a:r>
              <a:rPr lang="sk-SK" sz="1800" dirty="0"/>
              <a:t>- 15. február 2019 (13. ročník), Praha</a:t>
            </a:r>
          </a:p>
          <a:p>
            <a:r>
              <a:rPr lang="sk-SK" sz="1800" b="1" dirty="0" err="1"/>
              <a:t>Fyziklání</a:t>
            </a:r>
            <a:r>
              <a:rPr lang="sk-SK" sz="1800" b="1" dirty="0"/>
              <a:t> Online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príprava úloh, propagácia, IT vývoj</a:t>
            </a:r>
            <a:br>
              <a:rPr lang="sk-SK" sz="1800" dirty="0">
                <a:solidFill>
                  <a:srgbClr val="0070C0"/>
                </a:solidFill>
              </a:rPr>
            </a:br>
            <a:r>
              <a:rPr lang="sk-SK" sz="1800" dirty="0"/>
              <a:t>	- </a:t>
            </a:r>
            <a:r>
              <a:rPr lang="cs-CZ" sz="1800" dirty="0"/>
              <a:t>28. </a:t>
            </a:r>
            <a:r>
              <a:rPr lang="cs-CZ" sz="1800" dirty="0" err="1"/>
              <a:t>november</a:t>
            </a:r>
            <a:r>
              <a:rPr lang="cs-CZ" sz="1800" dirty="0"/>
              <a:t> 2018 </a:t>
            </a:r>
            <a:r>
              <a:rPr lang="sk-SK" sz="1800" dirty="0"/>
              <a:t>(8. ročník), online</a:t>
            </a:r>
            <a:endParaRPr lang="cs-CZ" sz="1800" dirty="0"/>
          </a:p>
          <a:p>
            <a:r>
              <a:rPr lang="sk-SK" sz="1800" b="1" dirty="0" err="1"/>
              <a:t>Týden</a:t>
            </a:r>
            <a:r>
              <a:rPr lang="sk-SK" sz="1800" b="1" dirty="0"/>
              <a:t> s Aplikovanou Fyzikou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organizovanie exkurzií, vedenie účastníkov</a:t>
            </a:r>
          </a:p>
          <a:p>
            <a:pPr marL="0" indent="0">
              <a:buNone/>
            </a:pPr>
            <a:r>
              <a:rPr lang="sk-SK" sz="1800" dirty="0"/>
              <a:t>	- medzinárodné vedecké centrá a výskumné inštitúcie (CERN, ESRF, BMW </a:t>
            </a:r>
            <a:r>
              <a:rPr lang="sk-SK" sz="1800" dirty="0" err="1"/>
              <a:t>ai</a:t>
            </a:r>
            <a:r>
              <a:rPr lang="sk-SK" sz="1800" dirty="0"/>
              <a:t>.)</a:t>
            </a:r>
            <a:endParaRPr lang="sk-SK" sz="1800" b="1" dirty="0"/>
          </a:p>
          <a:p>
            <a:r>
              <a:rPr lang="sk-SK" sz="1800" b="1" dirty="0" err="1"/>
              <a:t>Den</a:t>
            </a:r>
            <a:r>
              <a:rPr lang="sk-SK" sz="1800" b="1" dirty="0"/>
              <a:t> s Experimentálnou Fyzikou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príprava exkurzií, vedenie účastníkov</a:t>
            </a:r>
          </a:p>
          <a:p>
            <a:pPr marL="0" indent="0">
              <a:buNone/>
            </a:pPr>
            <a:r>
              <a:rPr lang="sk-SK" sz="1800" dirty="0"/>
              <a:t>	- 9. november 2018, súčasť IAPS </a:t>
            </a:r>
            <a:r>
              <a:rPr lang="sk-SK" sz="1800" dirty="0" err="1"/>
              <a:t>School</a:t>
            </a:r>
            <a:r>
              <a:rPr lang="sk-SK" sz="1800" dirty="0"/>
              <a:t> </a:t>
            </a:r>
            <a:r>
              <a:rPr lang="sk-SK" sz="1800" dirty="0" err="1"/>
              <a:t>Day</a:t>
            </a:r>
            <a:endParaRPr lang="sk-SK" sz="1800" dirty="0"/>
          </a:p>
          <a:p>
            <a:r>
              <a:rPr lang="sk-SK" sz="1800" b="1" dirty="0" err="1"/>
              <a:t>Fyzikální</a:t>
            </a:r>
            <a:r>
              <a:rPr lang="sk-SK" sz="1800" b="1" dirty="0"/>
              <a:t> Náboj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organizácia súťaže v Prahe, Ostrave, Moskve...</a:t>
            </a:r>
          </a:p>
          <a:p>
            <a:pPr marL="0" indent="0">
              <a:buNone/>
            </a:pPr>
            <a:r>
              <a:rPr lang="sk-SK" sz="1800" dirty="0"/>
              <a:t>	- 16. november 2018 (Praha, Ostrava, Moskva)</a:t>
            </a:r>
          </a:p>
          <a:p>
            <a:r>
              <a:rPr lang="sk-SK" sz="1800" b="1" dirty="0" err="1"/>
              <a:t>Přednášky</a:t>
            </a:r>
            <a:r>
              <a:rPr lang="sk-SK" sz="1800" b="1" dirty="0"/>
              <a:t> pro </a:t>
            </a:r>
            <a:r>
              <a:rPr lang="sk-SK" sz="1800" b="1" dirty="0" err="1"/>
              <a:t>Stredoškoláky</a:t>
            </a:r>
            <a:r>
              <a:rPr lang="sk-SK" sz="1800" dirty="0"/>
              <a:t> – </a:t>
            </a:r>
            <a:r>
              <a:rPr lang="sk-SK" sz="1800" dirty="0">
                <a:solidFill>
                  <a:srgbClr val="0070C0"/>
                </a:solidFill>
              </a:rPr>
              <a:t>prednášanie, práca s videom</a:t>
            </a:r>
          </a:p>
          <a:p>
            <a:pPr marL="0" indent="0">
              <a:buNone/>
            </a:pPr>
            <a:r>
              <a:rPr lang="sk-SK" sz="1800" dirty="0"/>
              <a:t>	- </a:t>
            </a:r>
            <a:r>
              <a:rPr lang="sk-SK" sz="1800" dirty="0" err="1"/>
              <a:t>live</a:t>
            </a:r>
            <a:r>
              <a:rPr lang="sk-SK" sz="1800" dirty="0"/>
              <a:t> stream na YouTube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9065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670990" y="2033801"/>
            <a:ext cx="7316994" cy="2790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800" dirty="0"/>
              <a:t>Neváhajte nás kontaktovať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daniel.dupkala@fykos.cz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daniela@fykos.cz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fykos@fykos.org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0070C0"/>
              </a:solidFill>
            </a:endParaRPr>
          </a:p>
          <a:p>
            <a:pPr algn="l"/>
            <a:r>
              <a:rPr lang="sk-SK" sz="2800" dirty="0" err="1"/>
              <a:t>FYKOSí</a:t>
            </a:r>
            <a:r>
              <a:rPr lang="sk-SK" sz="2800" dirty="0"/>
              <a:t> webová stránka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https://fykos.cz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34" y="2206613"/>
            <a:ext cx="5629109" cy="28864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CFE01E-9313-495D-A4DA-5614BBC8D361}"/>
              </a:ext>
            </a:extLst>
          </p:cNvPr>
          <p:cNvSpPr txBox="1"/>
          <p:nvPr/>
        </p:nvSpPr>
        <p:spPr>
          <a:xfrm>
            <a:off x="3917935" y="403122"/>
            <a:ext cx="358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Ďakujeme za pozornosť</a:t>
            </a:r>
            <a:endParaRPr lang="cs-CZ" sz="2800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CFC35F18-56F5-418C-A200-9EFCB4CBA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9943" y="6373381"/>
            <a:ext cx="5896600" cy="418185"/>
          </a:xfrm>
        </p:spPr>
        <p:txBody>
          <a:bodyPr>
            <a:normAutofit fontScale="92500"/>
          </a:bodyPr>
          <a:lstStyle/>
          <a:p>
            <a:pPr algn="r"/>
            <a:r>
              <a:rPr lang="sk-SK" sz="2000" dirty="0" err="1"/>
              <a:t>Přípravné</a:t>
            </a:r>
            <a:r>
              <a:rPr lang="sk-SK" sz="2000" dirty="0"/>
              <a:t> </a:t>
            </a:r>
            <a:r>
              <a:rPr lang="sk-SK" sz="2000" dirty="0" err="1"/>
              <a:t>soustředení</a:t>
            </a:r>
            <a:r>
              <a:rPr lang="sk-SK" sz="2000" dirty="0"/>
              <a:t> MFF UK, </a:t>
            </a:r>
            <a:r>
              <a:rPr lang="sk-SK" sz="2000" dirty="0" err="1"/>
              <a:t>Albeř</a:t>
            </a:r>
            <a:r>
              <a:rPr lang="sk-SK" sz="2000" dirty="0"/>
              <a:t>, 5. september 2018</a:t>
            </a:r>
            <a:endParaRPr lang="sk-SK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0682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7FFC3-5BA1-4DFC-B8E7-AFA5A329F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736" y="210274"/>
            <a:ext cx="1643743" cy="975360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FYKOS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0F9545-3482-4A1E-ACFF-9DEB5DB47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442"/>
            <a:ext cx="4360817" cy="1860629"/>
          </a:xfrm>
        </p:spPr>
        <p:txBody>
          <a:bodyPr>
            <a:normAutofit/>
          </a:bodyPr>
          <a:lstStyle/>
          <a:p>
            <a:r>
              <a:rPr lang="sk-SK" sz="1800" dirty="0"/>
              <a:t>Založený v roku 1987 – začína 32. ročník</a:t>
            </a:r>
          </a:p>
          <a:p>
            <a:r>
              <a:rPr lang="sk-SK" sz="1800" dirty="0"/>
              <a:t>Zastrešený Ústavom teoretickej fyziky MFF</a:t>
            </a:r>
          </a:p>
          <a:p>
            <a:r>
              <a:rPr lang="sk-SK" sz="1800" dirty="0"/>
              <a:t>Financovaný OPMK</a:t>
            </a:r>
          </a:p>
          <a:p>
            <a:r>
              <a:rPr lang="sk-SK" sz="1800" dirty="0"/>
              <a:t>Približne 40 aktívnych organizátorov</a:t>
            </a:r>
          </a:p>
          <a:p>
            <a:r>
              <a:rPr lang="sk-SK" sz="1800" dirty="0"/>
              <a:t>Prevažne študenti MFF UK, ČVUT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C99EE1-C93D-4A62-83C0-23B2D652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92985" y="349253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B60A48-21C8-417F-A450-4C8F78CBF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-20"/>
          <a:stretch/>
        </p:blipFill>
        <p:spPr>
          <a:xfrm>
            <a:off x="6992984" y="3603170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91FDF9-1533-4797-8933-7A2C3BFE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25102" b="6470"/>
          <a:stretch/>
        </p:blipFill>
        <p:spPr>
          <a:xfrm>
            <a:off x="838200" y="3603170"/>
            <a:ext cx="4360817" cy="2983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1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509239"/>
          </a:xfrm>
        </p:spPr>
        <p:txBody>
          <a:bodyPr>
            <a:normAutofit/>
          </a:bodyPr>
          <a:lstStyle/>
          <a:p>
            <a:r>
              <a:rPr lang="sk-SK" sz="1800" b="1" dirty="0" err="1">
                <a:solidFill>
                  <a:srgbClr val="0070C0"/>
                </a:solidFill>
              </a:rPr>
              <a:t>Fyzikální</a:t>
            </a:r>
            <a:r>
              <a:rPr lang="sk-SK" sz="1800" b="1" dirty="0">
                <a:solidFill>
                  <a:srgbClr val="0070C0"/>
                </a:solidFill>
              </a:rPr>
              <a:t> </a:t>
            </a:r>
            <a:r>
              <a:rPr lang="sk-SK" sz="1800" b="1" dirty="0" err="1">
                <a:solidFill>
                  <a:srgbClr val="0070C0"/>
                </a:solidFill>
              </a:rPr>
              <a:t>Korespondenční</a:t>
            </a:r>
            <a:r>
              <a:rPr lang="sk-SK" sz="1800" b="1" dirty="0">
                <a:solidFill>
                  <a:srgbClr val="0070C0"/>
                </a:solidFill>
              </a:rPr>
              <a:t> </a:t>
            </a:r>
            <a:r>
              <a:rPr lang="sk-SK" sz="1800" b="1" dirty="0" err="1">
                <a:solidFill>
                  <a:srgbClr val="0070C0"/>
                </a:solidFill>
              </a:rPr>
              <a:t>Seminář</a:t>
            </a:r>
            <a:r>
              <a:rPr lang="sk-SK" sz="1800" b="1" dirty="0">
                <a:solidFill>
                  <a:srgbClr val="0070C0"/>
                </a:solidFill>
              </a:rPr>
              <a:t> </a:t>
            </a:r>
            <a:r>
              <a:rPr lang="sk-SK" sz="1800" dirty="0"/>
              <a:t>– hlavná náplň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Soustředění</a:t>
            </a: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/>
              <a:t>– najlepší riešitelia</a:t>
            </a:r>
            <a:br>
              <a:rPr lang="sk-SK" sz="1800" dirty="0"/>
            </a:br>
            <a:r>
              <a:rPr lang="sk-SK" sz="1800" dirty="0"/>
              <a:t>	- 2x ročne (september, marec/apríl)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FYKOSí</a:t>
            </a:r>
            <a:r>
              <a:rPr lang="sk-SK" sz="1800" b="1" dirty="0">
                <a:solidFill>
                  <a:srgbClr val="0070C0"/>
                </a:solidFill>
              </a:rPr>
              <a:t> </a:t>
            </a:r>
            <a:r>
              <a:rPr lang="sk-SK" sz="1800" b="1" dirty="0" err="1">
                <a:solidFill>
                  <a:srgbClr val="0070C0"/>
                </a:solidFill>
              </a:rPr>
              <a:t>Fyziklání</a:t>
            </a:r>
            <a:r>
              <a:rPr lang="sk-SK" sz="1800" dirty="0"/>
              <a:t> – tímová súťaž v Prahe</a:t>
            </a:r>
            <a:br>
              <a:rPr lang="sk-SK" sz="1800" b="1" dirty="0"/>
            </a:br>
            <a:r>
              <a:rPr lang="sk-SK" sz="1800" b="1" dirty="0"/>
              <a:t>	</a:t>
            </a:r>
            <a:r>
              <a:rPr lang="sk-SK" sz="1800" dirty="0"/>
              <a:t>- 15. február 2019 (13. ročník)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Fyziklání</a:t>
            </a:r>
            <a:r>
              <a:rPr lang="sk-SK" sz="1800" b="1" dirty="0">
                <a:solidFill>
                  <a:srgbClr val="0070C0"/>
                </a:solidFill>
              </a:rPr>
              <a:t> Online</a:t>
            </a: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/>
              <a:t>- online tímová súťaž + kategória </a:t>
            </a:r>
            <a:r>
              <a:rPr lang="sk-SK" sz="1800" dirty="0" err="1"/>
              <a:t>open</a:t>
            </a:r>
            <a:endParaRPr lang="sk-SK" sz="1800" dirty="0"/>
          </a:p>
          <a:p>
            <a:pPr marL="0" indent="0">
              <a:buNone/>
            </a:pPr>
            <a:r>
              <a:rPr lang="sk-SK" sz="1800" dirty="0"/>
              <a:t>	- </a:t>
            </a:r>
            <a:r>
              <a:rPr lang="cs-CZ" sz="1800" dirty="0"/>
              <a:t>28. </a:t>
            </a:r>
            <a:r>
              <a:rPr lang="cs-CZ" sz="1800" dirty="0" err="1"/>
              <a:t>november</a:t>
            </a:r>
            <a:r>
              <a:rPr lang="cs-CZ" sz="1800" dirty="0"/>
              <a:t> 2018 </a:t>
            </a:r>
            <a:r>
              <a:rPr lang="sk-SK" sz="1800" dirty="0"/>
              <a:t>(8. ročník)</a:t>
            </a:r>
            <a:endParaRPr lang="cs-CZ" sz="1800" dirty="0"/>
          </a:p>
          <a:p>
            <a:r>
              <a:rPr lang="sk-SK" sz="1800" b="1" dirty="0" err="1">
                <a:solidFill>
                  <a:srgbClr val="0070C0"/>
                </a:solidFill>
              </a:rPr>
              <a:t>Týden</a:t>
            </a:r>
            <a:r>
              <a:rPr lang="sk-SK" sz="1800" b="1" dirty="0">
                <a:solidFill>
                  <a:srgbClr val="0070C0"/>
                </a:solidFill>
              </a:rPr>
              <a:t> s Aplikovanou Fyzikou</a:t>
            </a: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/>
              <a:t>– týždňový zájazd</a:t>
            </a:r>
          </a:p>
          <a:p>
            <a:pPr marL="0" indent="0">
              <a:buNone/>
            </a:pPr>
            <a:r>
              <a:rPr lang="sk-SK" sz="1800" dirty="0"/>
              <a:t>	- medzinárodné vedecké centrá a výskumné inštitúcie (CERN, ESRF, BMW </a:t>
            </a:r>
            <a:r>
              <a:rPr lang="sk-SK" sz="1800" dirty="0" err="1"/>
              <a:t>ai</a:t>
            </a:r>
            <a:r>
              <a:rPr lang="sk-SK" sz="1800" dirty="0"/>
              <a:t>.)</a:t>
            </a:r>
            <a:endParaRPr lang="sk-SK" sz="1800" b="1" dirty="0"/>
          </a:p>
          <a:p>
            <a:r>
              <a:rPr lang="sk-SK" sz="1800" b="1" dirty="0" err="1">
                <a:solidFill>
                  <a:srgbClr val="0070C0"/>
                </a:solidFill>
              </a:rPr>
              <a:t>Den</a:t>
            </a:r>
            <a:r>
              <a:rPr lang="sk-SK" sz="1800" b="1" dirty="0">
                <a:solidFill>
                  <a:srgbClr val="0070C0"/>
                </a:solidFill>
              </a:rPr>
              <a:t> s Experimentálnou Fyzikou</a:t>
            </a:r>
            <a:r>
              <a:rPr lang="sk-SK" sz="1800" dirty="0"/>
              <a:t> – exkurzie po laboratóriách (nie len) MFF UK</a:t>
            </a:r>
          </a:p>
          <a:p>
            <a:pPr marL="0" indent="0">
              <a:buNone/>
            </a:pPr>
            <a:r>
              <a:rPr lang="sk-SK" sz="1800" dirty="0"/>
              <a:t>	- 9. november 2018, súčasť IAPS </a:t>
            </a:r>
            <a:r>
              <a:rPr lang="sk-SK" sz="1800" dirty="0" err="1"/>
              <a:t>School</a:t>
            </a:r>
            <a:r>
              <a:rPr lang="sk-SK" sz="1800" dirty="0"/>
              <a:t> </a:t>
            </a:r>
            <a:r>
              <a:rPr lang="sk-SK" sz="1800" dirty="0" err="1"/>
              <a:t>Day</a:t>
            </a:r>
            <a:endParaRPr lang="sk-SK" sz="1800" dirty="0"/>
          </a:p>
          <a:p>
            <a:r>
              <a:rPr lang="sk-SK" sz="1800" b="1" dirty="0" err="1">
                <a:solidFill>
                  <a:srgbClr val="0070C0"/>
                </a:solidFill>
              </a:rPr>
              <a:t>Fyzikální</a:t>
            </a:r>
            <a:r>
              <a:rPr lang="sk-SK" sz="1800" b="1" dirty="0">
                <a:solidFill>
                  <a:srgbClr val="0070C0"/>
                </a:solidFill>
              </a:rPr>
              <a:t> Náboj</a:t>
            </a: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/>
              <a:t>– SŠ tímová fyzikálna súťaž organizovaná v spolupráci so slovenským FKS</a:t>
            </a:r>
          </a:p>
          <a:p>
            <a:pPr marL="0" indent="0">
              <a:buNone/>
            </a:pPr>
            <a:r>
              <a:rPr lang="sk-SK" sz="1800" dirty="0"/>
              <a:t>	- 16. november 2018 (Praha, Ostrava, Moskva)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Přednášky</a:t>
            </a:r>
            <a:r>
              <a:rPr lang="sk-SK" sz="1800" b="1" dirty="0">
                <a:solidFill>
                  <a:srgbClr val="0070C0"/>
                </a:solidFill>
              </a:rPr>
              <a:t> pro </a:t>
            </a:r>
            <a:r>
              <a:rPr lang="sk-SK" sz="1800" b="1" dirty="0" err="1">
                <a:solidFill>
                  <a:srgbClr val="0070C0"/>
                </a:solidFill>
              </a:rPr>
              <a:t>Stredoškoláky</a:t>
            </a:r>
            <a:r>
              <a:rPr lang="sk-SK" sz="1800" dirty="0"/>
              <a:t> – populárne prednášky</a:t>
            </a:r>
          </a:p>
          <a:p>
            <a:pPr marL="0" indent="0">
              <a:buNone/>
            </a:pPr>
            <a:r>
              <a:rPr lang="sk-SK" sz="1800" dirty="0"/>
              <a:t>	- </a:t>
            </a:r>
            <a:r>
              <a:rPr lang="sk-SK" sz="1800" dirty="0" err="1"/>
              <a:t>live</a:t>
            </a:r>
            <a:r>
              <a:rPr lang="sk-SK" sz="1800" dirty="0"/>
              <a:t> stream na YouTube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9EC377-B514-455B-BB11-ABE4D137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37562" y="1255354"/>
            <a:ext cx="3216238" cy="245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90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38182-5898-41A5-893A-3A5FB6EE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2387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Korespondenční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Seminář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58B512C-7D7A-41F8-BCE0-EDA2C3C9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84" y="2683609"/>
            <a:ext cx="2677691" cy="222910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FAF635B-C52D-4689-9479-53EF8A7E6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5" y="1179871"/>
            <a:ext cx="7928017" cy="5236587"/>
          </a:xfrm>
          <a:prstGeom prst="rect">
            <a:avLst/>
          </a:prstGeom>
        </p:spPr>
      </p:pic>
      <p:sp>
        <p:nvSpPr>
          <p:cNvPr id="18" name="AutoShape 16" descr="https://fykos.cz/_media/graphics/fykosak-tabule.svg">
            <a:extLst>
              <a:ext uri="{FF2B5EF4-FFF2-40B4-BE49-F238E27FC236}">
                <a16:creationId xmlns:a16="http://schemas.microsoft.com/office/drawing/2014/main" id="{5F86EC09-F433-4F4B-A221-79229D87C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48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A8381AE-6CA5-417D-B1E5-4D0D0641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9973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Soustředění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" name="Picture 2" descr="https://fykos.cz/_media/rocnik31/sous-jaro/foto/foto_0043.jpg?w=800&amp;h=533&amp;tok=9cbc29">
            <a:extLst>
              <a:ext uri="{FF2B5EF4-FFF2-40B4-BE49-F238E27FC236}">
                <a16:creationId xmlns:a16="http://schemas.microsoft.com/office/drawing/2014/main" id="{835AF84B-28C4-4DF9-B651-23004863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2" y="1119973"/>
            <a:ext cx="3933617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ykos.cz/_media/rocnik31/sous-jaro/foto/foto_0036.jpg?w=800&amp;h=533&amp;tok=0d401a">
            <a:extLst>
              <a:ext uri="{FF2B5EF4-FFF2-40B4-BE49-F238E27FC236}">
                <a16:creationId xmlns:a16="http://schemas.microsoft.com/office/drawing/2014/main" id="{B2799F9F-788E-4BC3-8891-425A170F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" y="3984791"/>
            <a:ext cx="3933616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fykos.cz/_media/rocnik31/sous-jaro/foto/foto_0035.jpg?w=800&amp;h=533&amp;tok=a4f094">
            <a:extLst>
              <a:ext uri="{FF2B5EF4-FFF2-40B4-BE49-F238E27FC236}">
                <a16:creationId xmlns:a16="http://schemas.microsoft.com/office/drawing/2014/main" id="{35DCE5E8-0F90-4887-B01C-FFD6116C9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1"/>
          <a:stretch/>
        </p:blipFill>
        <p:spPr bwMode="auto">
          <a:xfrm>
            <a:off x="4485609" y="3984791"/>
            <a:ext cx="3220780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fykos.cz/_media/rocnik31/sous-jaro/foto/foto_0091.jpg?w=800&amp;h=533&amp;tok=d7b5b3">
            <a:extLst>
              <a:ext uri="{FF2B5EF4-FFF2-40B4-BE49-F238E27FC236}">
                <a16:creationId xmlns:a16="http://schemas.microsoft.com/office/drawing/2014/main" id="{20E6BE8B-10BA-4606-9BEA-E4C92CA80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6841"/>
          <a:stretch/>
        </p:blipFill>
        <p:spPr bwMode="auto">
          <a:xfrm>
            <a:off x="4485609" y="1119973"/>
            <a:ext cx="3220780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otka FYKOS.">
            <a:extLst>
              <a:ext uri="{FF2B5EF4-FFF2-40B4-BE49-F238E27FC236}">
                <a16:creationId xmlns:a16="http://schemas.microsoft.com/office/drawing/2014/main" id="{95B2EF02-3D31-4AAE-930E-4CA23C35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44" y="1119973"/>
            <a:ext cx="3932371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otka FYKOS.">
            <a:extLst>
              <a:ext uri="{FF2B5EF4-FFF2-40B4-BE49-F238E27FC236}">
                <a16:creationId xmlns:a16="http://schemas.microsoft.com/office/drawing/2014/main" id="{0D8F8637-51C7-4F93-B68E-6A809C18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57" y="3984791"/>
            <a:ext cx="3931158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61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A389C-6CC9-4F9E-8606-330409C7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2"/>
            <a:ext cx="10515600" cy="1076390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741952"/>
              </p:ext>
            </p:extLst>
          </p:nvPr>
        </p:nvGraphicFramePr>
        <p:xfrm>
          <a:off x="4262764" y="1244180"/>
          <a:ext cx="3666472" cy="263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VÃ½sledok vyhÄ¾adÃ¡vania obrÃ¡zkov pre dopyt macedonia flag">
            <a:extLst>
              <a:ext uri="{FF2B5EF4-FFF2-40B4-BE49-F238E27FC236}">
                <a16:creationId xmlns:a16="http://schemas.microsoft.com/office/drawing/2014/main" id="{7C1E3B7E-D8EA-42FA-9C6D-4DAAAA50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797" y="254275"/>
            <a:ext cx="1218008" cy="6090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Ãºvisiaci obrÃ¡zok">
            <a:extLst>
              <a:ext uri="{FF2B5EF4-FFF2-40B4-BE49-F238E27FC236}">
                <a16:creationId xmlns:a16="http://schemas.microsoft.com/office/drawing/2014/main" id="{D4A1612D-CD65-4F4D-91EF-ACDE8AF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152" y="249280"/>
            <a:ext cx="922202" cy="61480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ok vyhÄ¾adÃ¡vania obrÃ¡zkov pre dopyt spain flag">
            <a:extLst>
              <a:ext uri="{FF2B5EF4-FFF2-40B4-BE49-F238E27FC236}">
                <a16:creationId xmlns:a16="http://schemas.microsoft.com/office/drawing/2014/main" id="{4AE9C402-93B9-449B-B333-3C643E3BB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/>
          <a:stretch/>
        </p:blipFill>
        <p:spPr bwMode="auto">
          <a:xfrm>
            <a:off x="8064177" y="249280"/>
            <a:ext cx="1087532" cy="61657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ok vyhÄ¾adÃ¡vania obrÃ¡zkov pre dopyt slovakia flag">
            <a:extLst>
              <a:ext uri="{FF2B5EF4-FFF2-40B4-BE49-F238E27FC236}">
                <a16:creationId xmlns:a16="http://schemas.microsoft.com/office/drawing/2014/main" id="{EDD46705-FF91-4FF7-973D-75CB8014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03" y="254275"/>
            <a:ext cx="913788" cy="6090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Ã½sledok vyhÄ¾adÃ¡vania obrÃ¡zkov pre dopyt czech flag">
            <a:extLst>
              <a:ext uri="{FF2B5EF4-FFF2-40B4-BE49-F238E27FC236}">
                <a16:creationId xmlns:a16="http://schemas.microsoft.com/office/drawing/2014/main" id="{E681FC50-76DE-4B5B-AF11-8DBAF92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3" y="254275"/>
            <a:ext cx="913506" cy="6090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7EAE74-8BA8-4B1A-B99B-0CF8815F36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5" y="1244181"/>
            <a:ext cx="3806715" cy="25362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D9685C-DA9C-42FE-B183-6C9D5FCC8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5" y="4014098"/>
            <a:ext cx="3806717" cy="25362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C78B141-BC0C-4BF6-8512-C2B1BB493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20" y="1244180"/>
            <a:ext cx="3806715" cy="2536224"/>
          </a:xfrm>
          <a:prstGeom prst="rect">
            <a:avLst/>
          </a:prstGeom>
        </p:spPr>
      </p:pic>
      <p:pic>
        <p:nvPicPr>
          <p:cNvPr id="6146" name="Picture 2" descr="Fotka FYKOS.">
            <a:extLst>
              <a:ext uri="{FF2B5EF4-FFF2-40B4-BE49-F238E27FC236}">
                <a16:creationId xmlns:a16="http://schemas.microsoft.com/office/drawing/2014/main" id="{88AEB755-CA6C-4A01-816F-0C7508DC6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1"/>
          <a:stretch/>
        </p:blipFill>
        <p:spPr bwMode="auto">
          <a:xfrm>
            <a:off x="8052619" y="4014098"/>
            <a:ext cx="3783268" cy="25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otka FYKOS.">
            <a:extLst>
              <a:ext uri="{FF2B5EF4-FFF2-40B4-BE49-F238E27FC236}">
                <a16:creationId xmlns:a16="http://schemas.microsoft.com/office/drawing/2014/main" id="{E44CDE9C-4CD7-46E7-899C-CC8A3C10A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3623"/>
          <a:stretch/>
        </p:blipFill>
        <p:spPr bwMode="auto">
          <a:xfrm>
            <a:off x="4345858" y="4014098"/>
            <a:ext cx="3514447" cy="25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2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650B3-BF3F-4718-9AE8-F31B098F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042219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r>
              <a:rPr lang="sk-SK" dirty="0">
                <a:solidFill>
                  <a:srgbClr val="0070C0"/>
                </a:solidFill>
              </a:rPr>
              <a:t> Online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389511"/>
              </p:ext>
            </p:extLst>
          </p:nvPr>
        </p:nvGraphicFramePr>
        <p:xfrm>
          <a:off x="4053453" y="1240162"/>
          <a:ext cx="4085093" cy="287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30BCAB2-103F-4D8D-ABCF-4FADFC1297C4}"/>
              </a:ext>
            </a:extLst>
          </p:cNvPr>
          <p:cNvSpPr txBox="1"/>
          <p:nvPr/>
        </p:nvSpPr>
        <p:spPr>
          <a:xfrm>
            <a:off x="1215181" y="197943"/>
            <a:ext cx="1636538" cy="64633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33 krajín</a:t>
            </a:r>
            <a:br>
              <a:rPr lang="sk-SK" dirty="0"/>
            </a:br>
            <a:r>
              <a:rPr lang="sk-SK" dirty="0" err="1"/>
              <a:t>Open</a:t>
            </a:r>
            <a:r>
              <a:rPr lang="sk-SK" dirty="0"/>
              <a:t> Kategória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BD8DA9-DBCA-4976-993B-65B04CAF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4" y="1240162"/>
            <a:ext cx="3761518" cy="533834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050" name="Picture 2" descr="https://online.fyziklani.cz/images/report/7ba52cb16fa28ad618baef4f2c8d1ff1dc35d59b.jpg">
            <a:extLst>
              <a:ext uri="{FF2B5EF4-FFF2-40B4-BE49-F238E27FC236}">
                <a16:creationId xmlns:a16="http://schemas.microsoft.com/office/drawing/2014/main" id="{24DB699D-4A9A-44F5-BCDD-0E2CAFC1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8"/>
          <a:stretch/>
        </p:blipFill>
        <p:spPr bwMode="auto">
          <a:xfrm>
            <a:off x="8206867" y="4259734"/>
            <a:ext cx="3761519" cy="23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nline.fyziklani.cz/images/report/3fd5c1cb57a08c6e2624e51bdb212f9091a6d72f.jpg">
            <a:extLst>
              <a:ext uri="{FF2B5EF4-FFF2-40B4-BE49-F238E27FC236}">
                <a16:creationId xmlns:a16="http://schemas.microsoft.com/office/drawing/2014/main" id="{973D35E9-D90D-48FE-8A6C-9A9E9F6DA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3225"/>
          <a:stretch/>
        </p:blipFill>
        <p:spPr bwMode="auto">
          <a:xfrm>
            <a:off x="4215239" y="4259735"/>
            <a:ext cx="3761519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nline.fyziklani.cz/images/report/6a97f439c6c162ace2e793e749444c4fe9f5f903.jpg">
            <a:extLst>
              <a:ext uri="{FF2B5EF4-FFF2-40B4-BE49-F238E27FC236}">
                <a16:creationId xmlns:a16="http://schemas.microsoft.com/office/drawing/2014/main" id="{3BA1E77D-EA93-47A3-B9CB-AD38611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67" y="1240162"/>
            <a:ext cx="3761519" cy="2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561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Týden</a:t>
            </a:r>
            <a:r>
              <a:rPr lang="sk-SK" dirty="0">
                <a:solidFill>
                  <a:srgbClr val="0070C0"/>
                </a:solidFill>
              </a:rPr>
              <a:t> s aplikovanou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s://fykos.cz/_media/rocnik31/tsaf/foto/foto_0001.jpg?w=800&amp;h=533&amp;tok=22e7c8">
            <a:extLst>
              <a:ext uri="{FF2B5EF4-FFF2-40B4-BE49-F238E27FC236}">
                <a16:creationId xmlns:a16="http://schemas.microsoft.com/office/drawing/2014/main" id="{564805B4-0020-45FB-AF75-C9B15CC54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/>
          <a:stretch/>
        </p:blipFill>
        <p:spPr bwMode="auto">
          <a:xfrm>
            <a:off x="408035" y="1071805"/>
            <a:ext cx="4484571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fykos.cz/_media/rocnik31/tsaf/foto/foto_0055.jpg?w=800&amp;h=449&amp;tok=b748cd">
            <a:extLst>
              <a:ext uri="{FF2B5EF4-FFF2-40B4-BE49-F238E27FC236}">
                <a16:creationId xmlns:a16="http://schemas.microsoft.com/office/drawing/2014/main" id="{B07CE3B4-593C-4FF7-BC98-F853FCE3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5" y="3947808"/>
            <a:ext cx="4484571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fykos.cz/_media/rocnik29/tsaf/foto/foto_0050.jpg?w=800&amp;h=533&amp;tok=82ce07">
            <a:extLst>
              <a:ext uri="{FF2B5EF4-FFF2-40B4-BE49-F238E27FC236}">
                <a16:creationId xmlns:a16="http://schemas.microsoft.com/office/drawing/2014/main" id="{465DB03B-5E94-40CD-84A0-1A280043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7" y="1071805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fykos.cz/_media/rocnik29/tsaf/foto/foto_0107.jpg?w=800&amp;h=533&amp;tok=d4bbbd">
            <a:extLst>
              <a:ext uri="{FF2B5EF4-FFF2-40B4-BE49-F238E27FC236}">
                <a16:creationId xmlns:a16="http://schemas.microsoft.com/office/drawing/2014/main" id="{2DB5A7BD-7F31-4ACC-81A1-EEF302C1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6" y="3946011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Ã½sledok vyhÄ¾adÃ¡vania obrÃ¡zkov pre dopyt cern logo">
            <a:extLst>
              <a:ext uri="{FF2B5EF4-FFF2-40B4-BE49-F238E27FC236}">
                <a16:creationId xmlns:a16="http://schemas.microsoft.com/office/drawing/2014/main" id="{F18646AB-88C0-443E-90AD-0563CD04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90" y="3947807"/>
            <a:ext cx="2573482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Ã½sledok vyhÄ¾adÃ¡vania obrÃ¡zkov pre dopyt Ãºjf Är">
            <a:extLst>
              <a:ext uri="{FF2B5EF4-FFF2-40B4-BE49-F238E27FC236}">
                <a16:creationId xmlns:a16="http://schemas.microsoft.com/office/drawing/2014/main" id="{C5F277F1-12D0-4111-ACE9-7249D2B4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8" y="1071806"/>
            <a:ext cx="1325486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7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21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Den</a:t>
            </a:r>
            <a:r>
              <a:rPr lang="sk-SK" dirty="0">
                <a:solidFill>
                  <a:srgbClr val="0070C0"/>
                </a:solidFill>
              </a:rPr>
              <a:t> s </a:t>
            </a:r>
            <a:r>
              <a:rPr lang="sk-SK" dirty="0" err="1">
                <a:solidFill>
                  <a:srgbClr val="0070C0"/>
                </a:solidFill>
              </a:rPr>
              <a:t>Experimentální</a:t>
            </a:r>
            <a:r>
              <a:rPr lang="sk-SK" dirty="0">
                <a:solidFill>
                  <a:srgbClr val="0070C0"/>
                </a:solidFill>
              </a:rPr>
              <a:t>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s://fykos.cz/_media/rocnik31/dsef/foto/foto_0006.jpg?w=800&amp;h=533&amp;tok=fd06b9">
            <a:extLst>
              <a:ext uri="{FF2B5EF4-FFF2-40B4-BE49-F238E27FC236}">
                <a16:creationId xmlns:a16="http://schemas.microsoft.com/office/drawing/2014/main" id="{DF211366-325A-4749-BBF2-E0DCD50D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3" y="3863792"/>
            <a:ext cx="3800167" cy="25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tka FYKOS.">
            <a:extLst>
              <a:ext uri="{FF2B5EF4-FFF2-40B4-BE49-F238E27FC236}">
                <a16:creationId xmlns:a16="http://schemas.microsoft.com/office/drawing/2014/main" id="{173468BF-6352-499E-A490-F53B4511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1" y="3863792"/>
            <a:ext cx="3800167" cy="25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ka FYKOS.">
            <a:extLst>
              <a:ext uri="{FF2B5EF4-FFF2-40B4-BE49-F238E27FC236}">
                <a16:creationId xmlns:a16="http://schemas.microsoft.com/office/drawing/2014/main" id="{B5F0D176-0100-4891-B549-7E76622B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2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otka FYKOS.">
            <a:extLst>
              <a:ext uri="{FF2B5EF4-FFF2-40B4-BE49-F238E27FC236}">
                <a16:creationId xmlns:a16="http://schemas.microsoft.com/office/drawing/2014/main" id="{1E6DC85C-0327-4579-9882-17DA8B18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4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fykos.cz/_media/rocnik30/dsef/foto/foto_0041.jpg?w=800&amp;h=533&amp;tok=4440ab">
            <a:extLst>
              <a:ext uri="{FF2B5EF4-FFF2-40B4-BE49-F238E27FC236}">
                <a16:creationId xmlns:a16="http://schemas.microsoft.com/office/drawing/2014/main" id="{27CAA83E-7E32-49A9-B241-6FBDF6F2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30" y="1132597"/>
            <a:ext cx="3801370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fykos.cz/_media/rocnik29/dsef/foto/foto_0000.jpg?w=800&amp;h=535&amp;tok=0a62c4">
            <a:extLst>
              <a:ext uri="{FF2B5EF4-FFF2-40B4-BE49-F238E27FC236}">
                <a16:creationId xmlns:a16="http://schemas.microsoft.com/office/drawing/2014/main" id="{820CE372-C7E1-41A7-973F-664704B4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29" y="3863793"/>
            <a:ext cx="3800167" cy="25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36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271</Words>
  <Application>Microsoft Office PowerPoint</Application>
  <PresentationFormat>Širokoúhlá obrazovka</PresentationFormat>
  <Paragraphs>78</Paragraphs>
  <Slides>15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Motiv Office</vt:lpstr>
      <vt:lpstr>FYKOS - Fyzikální korespondenční seminář</vt:lpstr>
      <vt:lpstr>FYKOS</vt:lpstr>
      <vt:lpstr>Aktivity FYKOSu pre Stredoškolákov</vt:lpstr>
      <vt:lpstr>Fyzikální Korespondenční Seminář</vt:lpstr>
      <vt:lpstr>Soustředění</vt:lpstr>
      <vt:lpstr>Fyziklání</vt:lpstr>
      <vt:lpstr>Fyziklání Online</vt:lpstr>
      <vt:lpstr>Týden s aplikovanou fyzikou</vt:lpstr>
      <vt:lpstr>Den s Experimentální Fyzikou</vt:lpstr>
      <vt:lpstr>Fyzikální Náboj</vt:lpstr>
      <vt:lpstr>Přednášky pro Středoškoláky</vt:lpstr>
      <vt:lpstr>Výhody pre Stredoškolákov</vt:lpstr>
      <vt:lpstr>Výhody pre Univerzitných Študentov</vt:lpstr>
      <vt:lpstr>Aktivity FYKOSu pre Stredoškolákov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Involvement of College Students in High School Physics Education via Activities of FYKOS</dc:title>
  <dc:creator>Daniel Dupkala</dc:creator>
  <cp:lastModifiedBy>Daniel Dupkala</cp:lastModifiedBy>
  <cp:revision>114</cp:revision>
  <dcterms:created xsi:type="dcterms:W3CDTF">2018-08-04T18:40:10Z</dcterms:created>
  <dcterms:modified xsi:type="dcterms:W3CDTF">2018-09-05T11:13:32Z</dcterms:modified>
</cp:coreProperties>
</file>