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_rels/slideLayout9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_rels/presentation.xml.rels" ContentType="application/vnd.openxmlformats-package.relationships+xml"/>
  <Override PartName="/ppt/slides/slide9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_rels/slide9.xml.rels" ContentType="application/vnd.openxmlformats-package.relationships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media/image28.jpeg" ContentType="image/jpeg"/>
  <Override PartName="/ppt/media/image1.png" ContentType="image/png"/>
  <Override PartName="/ppt/media/image23.jpeg" ContentType="image/jpeg"/>
  <Override PartName="/ppt/media/image8.png" ContentType="image/png"/>
  <Override PartName="/ppt/media/image38.png" ContentType="image/png"/>
  <Override PartName="/ppt/media/image2.jpeg" ContentType="image/jpeg"/>
  <Override PartName="/ppt/media/image3.jpeg" ContentType="image/jpeg"/>
  <Override PartName="/ppt/media/image4.jpeg" ContentType="image/jpeg"/>
  <Override PartName="/ppt/media/image7.png" ContentType="image/png"/>
  <Override PartName="/ppt/media/image5.jpeg" ContentType="image/jpeg"/>
  <Override PartName="/ppt/media/image6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35.jpeg" ContentType="image/jpeg"/>
  <Override PartName="/ppt/media/image15.png" ContentType="image/pn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4.png" ContentType="image/png"/>
  <Override PartName="/ppt/media/image36.jpeg" ContentType="image/jpeg"/>
  <Override PartName="/ppt/media/image25.png" ContentType="image/png"/>
  <Override PartName="/ppt/media/image26.jpeg" ContentType="image/jpeg"/>
  <Override PartName="/ppt/media/image27.jpeg" ContentType="image/jpeg"/>
  <Override PartName="/ppt/media/image29.jpeg" ContentType="image/jpeg"/>
  <Override PartName="/ppt/media/image32.png" ContentType="image/png"/>
  <Override PartName="/ppt/media/image30.jpeg" ContentType="image/jpeg"/>
  <Override PartName="/ppt/media/image31.jpeg" ContentType="image/jpeg"/>
  <Override PartName="/ppt/media/image33.jpeg" ContentType="image/jpeg"/>
  <Override PartName="/ppt/media/image34.jpeg" ContentType="image/jpeg"/>
  <Override PartName="/ppt/media/image37.jpeg" ContentType="image/jpeg"/>
  <Override PartName="/ppt/media/image39.jpeg" ContentType="image/jpeg"/>
  <Override PartName="/ppt/media/image40.png" ContentType="image/pn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</p:sldIdLst>
  <p:sldSz cx="12192000" cy="685800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2920" cy="2386440"/>
          </a:xfrm>
          <a:prstGeom prst="rect">
            <a:avLst/>
          </a:prstGeom>
        </p:spPr>
        <p:txBody>
          <a:bodyPr lIns="0" rIns="0" tIns="0" bIns="0" anchor="ctr"/>
          <a:p>
            <a:endParaRPr b="0" lang="sk-SK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0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0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2920" cy="2386440"/>
          </a:xfrm>
          <a:prstGeom prst="rect">
            <a:avLst/>
          </a:prstGeom>
        </p:spPr>
        <p:txBody>
          <a:bodyPr lIns="0" rIns="0" tIns="0" bIns="0" anchor="ctr"/>
          <a:p>
            <a:endParaRPr b="0" lang="sk-SK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2920" cy="2386440"/>
          </a:xfrm>
          <a:prstGeom prst="rect">
            <a:avLst/>
          </a:prstGeom>
        </p:spPr>
        <p:txBody>
          <a:bodyPr lIns="0" rIns="0" tIns="0" bIns="0" anchor="ctr"/>
          <a:p>
            <a:endParaRPr b="0" lang="sk-SK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26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280" y="1604520"/>
            <a:ext cx="35326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8720" y="1604520"/>
            <a:ext cx="35326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26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280" y="3682080"/>
            <a:ext cx="35326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8720" y="3682080"/>
            <a:ext cx="35326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2920" cy="2386440"/>
          </a:xfrm>
          <a:prstGeom prst="rect">
            <a:avLst/>
          </a:prstGeom>
        </p:spPr>
        <p:txBody>
          <a:bodyPr lIns="0" rIns="0" tIns="0" bIns="0" anchor="ctr"/>
          <a:p>
            <a:endParaRPr b="0" lang="sk-SK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080" cy="39769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sk-SK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2920" cy="2386440"/>
          </a:xfrm>
          <a:prstGeom prst="rect">
            <a:avLst/>
          </a:prstGeom>
        </p:spPr>
        <p:txBody>
          <a:bodyPr lIns="0" rIns="0" tIns="0" bIns="0" anchor="ctr"/>
          <a:p>
            <a:endParaRPr b="0" lang="sk-SK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080" cy="3976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2920" cy="2386440"/>
          </a:xfrm>
          <a:prstGeom prst="rect">
            <a:avLst/>
          </a:prstGeom>
        </p:spPr>
        <p:txBody>
          <a:bodyPr lIns="0" rIns="0" tIns="0" bIns="0" anchor="ctr"/>
          <a:p>
            <a:endParaRPr b="0" lang="sk-SK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6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6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2920" cy="2386440"/>
          </a:xfrm>
          <a:prstGeom prst="rect">
            <a:avLst/>
          </a:prstGeom>
        </p:spPr>
        <p:txBody>
          <a:bodyPr lIns="0" rIns="0" tIns="0" bIns="0" anchor="ctr"/>
          <a:p>
            <a:endParaRPr b="0" lang="sk-SK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subTitle"/>
          </p:nvPr>
        </p:nvSpPr>
        <p:spPr>
          <a:xfrm>
            <a:off x="1523880" y="1122480"/>
            <a:ext cx="9142920" cy="11063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sk-SK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2920" cy="2386440"/>
          </a:xfrm>
          <a:prstGeom prst="rect">
            <a:avLst/>
          </a:prstGeom>
        </p:spPr>
        <p:txBody>
          <a:bodyPr lIns="0" rIns="0" tIns="0" bIns="0" anchor="ctr"/>
          <a:p>
            <a:endParaRPr b="0" lang="sk-SK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6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2920" cy="2386440"/>
          </a:xfrm>
          <a:prstGeom prst="rect">
            <a:avLst/>
          </a:prstGeom>
        </p:spPr>
        <p:txBody>
          <a:bodyPr lIns="0" rIns="0" tIns="0" bIns="0" anchor="ctr"/>
          <a:p>
            <a:endParaRPr b="0" lang="sk-SK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080" cy="39769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sk-SK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2920" cy="2386440"/>
          </a:xfrm>
          <a:prstGeom prst="rect">
            <a:avLst/>
          </a:prstGeom>
        </p:spPr>
        <p:txBody>
          <a:bodyPr lIns="0" rIns="0" tIns="0" bIns="0" anchor="ctr"/>
          <a:p>
            <a:endParaRPr b="0" lang="sk-SK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6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2920" cy="2386440"/>
          </a:xfrm>
          <a:prstGeom prst="rect">
            <a:avLst/>
          </a:prstGeom>
        </p:spPr>
        <p:txBody>
          <a:bodyPr lIns="0" rIns="0" tIns="0" bIns="0" anchor="ctr"/>
          <a:p>
            <a:endParaRPr b="0" lang="sk-SK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0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2920" cy="2386440"/>
          </a:xfrm>
          <a:prstGeom prst="rect">
            <a:avLst/>
          </a:prstGeom>
        </p:spPr>
        <p:txBody>
          <a:bodyPr lIns="0" rIns="0" tIns="0" bIns="0" anchor="ctr"/>
          <a:p>
            <a:endParaRPr b="0" lang="sk-SK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0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0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2920" cy="2386440"/>
          </a:xfrm>
          <a:prstGeom prst="rect">
            <a:avLst/>
          </a:prstGeom>
        </p:spPr>
        <p:txBody>
          <a:bodyPr lIns="0" rIns="0" tIns="0" bIns="0" anchor="ctr"/>
          <a:p>
            <a:endParaRPr b="0" lang="sk-SK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2920" cy="2386440"/>
          </a:xfrm>
          <a:prstGeom prst="rect">
            <a:avLst/>
          </a:prstGeom>
        </p:spPr>
        <p:txBody>
          <a:bodyPr lIns="0" rIns="0" tIns="0" bIns="0" anchor="ctr"/>
          <a:p>
            <a:endParaRPr b="0" lang="sk-SK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26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4319280" y="1604520"/>
            <a:ext cx="35326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8028720" y="1604520"/>
            <a:ext cx="35326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26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PlaceHolder 6"/>
          <p:cNvSpPr>
            <a:spLocks noGrp="1"/>
          </p:cNvSpPr>
          <p:nvPr>
            <p:ph type="body"/>
          </p:nvPr>
        </p:nvSpPr>
        <p:spPr>
          <a:xfrm>
            <a:off x="4319280" y="3682080"/>
            <a:ext cx="35326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" name="PlaceHolder 7"/>
          <p:cNvSpPr>
            <a:spLocks noGrp="1"/>
          </p:cNvSpPr>
          <p:nvPr>
            <p:ph type="body"/>
          </p:nvPr>
        </p:nvSpPr>
        <p:spPr>
          <a:xfrm>
            <a:off x="8028720" y="3682080"/>
            <a:ext cx="35326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2920" cy="2386440"/>
          </a:xfrm>
          <a:prstGeom prst="rect">
            <a:avLst/>
          </a:prstGeom>
        </p:spPr>
        <p:txBody>
          <a:bodyPr lIns="0" rIns="0" tIns="0" bIns="0" anchor="ctr"/>
          <a:p>
            <a:endParaRPr b="0" lang="sk-SK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080" cy="3976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2920" cy="2386440"/>
          </a:xfrm>
          <a:prstGeom prst="rect">
            <a:avLst/>
          </a:prstGeom>
        </p:spPr>
        <p:txBody>
          <a:bodyPr lIns="0" rIns="0" tIns="0" bIns="0" anchor="ctr"/>
          <a:p>
            <a:endParaRPr b="0" lang="sk-SK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6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6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2920" cy="2386440"/>
          </a:xfrm>
          <a:prstGeom prst="rect">
            <a:avLst/>
          </a:prstGeom>
        </p:spPr>
        <p:txBody>
          <a:bodyPr lIns="0" rIns="0" tIns="0" bIns="0" anchor="ctr"/>
          <a:p>
            <a:endParaRPr b="0" lang="sk-SK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1523880" y="1122480"/>
            <a:ext cx="9142920" cy="11063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sk-SK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2920" cy="2386440"/>
          </a:xfrm>
          <a:prstGeom prst="rect">
            <a:avLst/>
          </a:prstGeom>
        </p:spPr>
        <p:txBody>
          <a:bodyPr lIns="0" rIns="0" tIns="0" bIns="0" anchor="ctr"/>
          <a:p>
            <a:endParaRPr b="0" lang="sk-SK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6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2920" cy="2386440"/>
          </a:xfrm>
          <a:prstGeom prst="rect">
            <a:avLst/>
          </a:prstGeom>
        </p:spPr>
        <p:txBody>
          <a:bodyPr lIns="0" rIns="0" tIns="0" bIns="0" anchor="ctr"/>
          <a:p>
            <a:endParaRPr b="0" lang="sk-SK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6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2920" cy="2386440"/>
          </a:xfrm>
          <a:prstGeom prst="rect">
            <a:avLst/>
          </a:prstGeom>
        </p:spPr>
        <p:txBody>
          <a:bodyPr lIns="0" rIns="0" tIns="0" bIns="0" anchor="ctr"/>
          <a:p>
            <a:endParaRPr b="0" lang="sk-SK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0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sk-SK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2920" cy="2386440"/>
          </a:xfrm>
          <a:prstGeom prst="rect">
            <a:avLst/>
          </a:prstGeom>
        </p:spPr>
        <p:txBody>
          <a:bodyPr lIns="0" rIns="0" tIns="0" bIns="0" anchor="ctr"/>
          <a:p>
            <a:r>
              <a:rPr b="0" lang="sk-SK" sz="1800" spc="-1" strike="noStrike">
                <a:solidFill>
                  <a:srgbClr val="000000"/>
                </a:solidFill>
                <a:latin typeface="Arial"/>
              </a:rPr>
              <a:t>Kliknúť na úpravu formátu textu titulku</a:t>
            </a:r>
            <a:endParaRPr b="0" lang="sk-SK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080" cy="3976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1800" spc="-1" strike="noStrike">
                <a:solidFill>
                  <a:srgbClr val="000000"/>
                </a:solidFill>
                <a:latin typeface="Arial"/>
              </a:rPr>
              <a:t>Kliknúť na úpravu formátu textu osnovy</a:t>
            </a:r>
            <a:endParaRPr b="0" lang="sk-SK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sk-SK" sz="1800" spc="-1" strike="noStrike">
                <a:solidFill>
                  <a:srgbClr val="000000"/>
                </a:solidFill>
                <a:latin typeface="Arial"/>
              </a:rPr>
              <a:t>Druhá úroveň</a:t>
            </a:r>
            <a:endParaRPr b="0" lang="sk-SK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1800" spc="-1" strike="noStrike">
                <a:solidFill>
                  <a:srgbClr val="000000"/>
                </a:solidFill>
                <a:latin typeface="Arial"/>
              </a:rPr>
              <a:t>Tretia úroveň</a:t>
            </a:r>
            <a:endParaRPr b="0" lang="sk-SK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sk-SK" sz="1800" spc="-1" strike="noStrike">
                <a:solidFill>
                  <a:srgbClr val="000000"/>
                </a:solidFill>
                <a:latin typeface="Arial"/>
              </a:rPr>
              <a:t>Štvrtá úroveň osnovy</a:t>
            </a:r>
            <a:endParaRPr b="0" lang="sk-SK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1800" spc="-1" strike="noStrike">
                <a:solidFill>
                  <a:srgbClr val="000000"/>
                </a:solidFill>
                <a:latin typeface="Arial"/>
              </a:rPr>
              <a:t>Piata úroveň osnovy</a:t>
            </a:r>
            <a:endParaRPr b="0" lang="sk-SK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1800" spc="-1" strike="noStrike">
                <a:solidFill>
                  <a:srgbClr val="000000"/>
                </a:solidFill>
                <a:latin typeface="Arial"/>
              </a:rPr>
              <a:t>Šiesta úroveň</a:t>
            </a:r>
            <a:endParaRPr b="0" lang="sk-SK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1800" spc="-1" strike="noStrike">
                <a:solidFill>
                  <a:srgbClr val="000000"/>
                </a:solidFill>
                <a:latin typeface="Arial"/>
              </a:rPr>
              <a:t>Siedma úroveň</a:t>
            </a:r>
            <a:endParaRPr b="0" lang="sk-SK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r>
              <a:rPr b="0" lang="sk-SK" sz="1400" spc="-1" strike="noStrike">
                <a:solidFill>
                  <a:srgbClr val="000000"/>
                </a:solidFill>
                <a:latin typeface="Arial"/>
              </a:rPr>
              <a:t>Kliknúť na úpravu formátu textu titulku</a:t>
            </a:r>
            <a:endParaRPr b="0" lang="sk-SK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1400" spc="-1" strike="noStrike">
                <a:solidFill>
                  <a:srgbClr val="000000"/>
                </a:solidFill>
                <a:latin typeface="Arial"/>
              </a:rPr>
              <a:t>Kliknúť na úpravu formátu textu osnovy</a:t>
            </a:r>
            <a:endParaRPr b="0" lang="sk-SK" sz="14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sk-SK" sz="1400" spc="-1" strike="noStrike">
                <a:solidFill>
                  <a:srgbClr val="000000"/>
                </a:solidFill>
                <a:latin typeface="Arial"/>
              </a:rPr>
              <a:t>Druhá úroveň</a:t>
            </a:r>
            <a:endParaRPr b="0" lang="sk-SK" sz="14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1400" spc="-1" strike="noStrike">
                <a:solidFill>
                  <a:srgbClr val="000000"/>
                </a:solidFill>
                <a:latin typeface="Arial"/>
              </a:rPr>
              <a:t>Tretia úroveň</a:t>
            </a:r>
            <a:endParaRPr b="0" lang="sk-SK" sz="1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sk-SK" sz="1400" spc="-1" strike="noStrike">
                <a:solidFill>
                  <a:srgbClr val="000000"/>
                </a:solidFill>
                <a:latin typeface="Arial"/>
              </a:rPr>
              <a:t>Štvrtá úroveň osnovy</a:t>
            </a:r>
            <a:endParaRPr b="0" lang="sk-SK" sz="14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2000" spc="-1" strike="noStrike">
                <a:solidFill>
                  <a:srgbClr val="000000"/>
                </a:solidFill>
                <a:latin typeface="Arial"/>
              </a:rPr>
              <a:t>Piata úroveň osnovy</a:t>
            </a:r>
            <a:endParaRPr b="0" lang="sk-SK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2000" spc="-1" strike="noStrike">
                <a:solidFill>
                  <a:srgbClr val="000000"/>
                </a:solidFill>
                <a:latin typeface="Arial"/>
              </a:rPr>
              <a:t>Šiesta úroveň</a:t>
            </a:r>
            <a:endParaRPr b="0" lang="sk-SK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2000" spc="-1" strike="noStrike">
                <a:solidFill>
                  <a:srgbClr val="000000"/>
                </a:solidFill>
                <a:latin typeface="Arial"/>
              </a:rPr>
              <a:t>Siedma úroveň</a:t>
            </a:r>
            <a:endParaRPr b="0" lang="sk-SK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jpeg"/><Relationship Id="rId3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37.jpeg"/><Relationship Id="rId2" Type="http://schemas.openxmlformats.org/officeDocument/2006/relationships/slideLayout" Target="../slideLayouts/slideLayout1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38.png"/><Relationship Id="rId2" Type="http://schemas.openxmlformats.org/officeDocument/2006/relationships/image" Target="../media/image39.jpeg"/><Relationship Id="rId3" Type="http://schemas.openxmlformats.org/officeDocument/2006/relationships/slideLayout" Target="../slideLayouts/slideLayout1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40.png"/><Relationship Id="rId2" Type="http://schemas.openxmlformats.org/officeDocument/2006/relationships/slideLayout" Target="../slideLayouts/slideLayout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3.jpeg"/><Relationship Id="rId2" Type="http://schemas.openxmlformats.org/officeDocument/2006/relationships/image" Target="../media/image4.jpeg"/><Relationship Id="rId3" Type="http://schemas.openxmlformats.org/officeDocument/2006/relationships/image" Target="../media/image5.jpeg"/><Relationship Id="rId4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6.jpeg"/><Relationship Id="rId2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image" Target="../media/image8.png"/><Relationship Id="rId3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9.jpeg"/><Relationship Id="rId2" Type="http://schemas.openxmlformats.org/officeDocument/2006/relationships/image" Target="../media/image10.jpeg"/><Relationship Id="rId3" Type="http://schemas.openxmlformats.org/officeDocument/2006/relationships/image" Target="../media/image11.jpeg"/><Relationship Id="rId4" Type="http://schemas.openxmlformats.org/officeDocument/2006/relationships/image" Target="../media/image12.jpeg"/><Relationship Id="rId5" Type="http://schemas.openxmlformats.org/officeDocument/2006/relationships/image" Target="../media/image13.jpeg"/><Relationship Id="rId6" Type="http://schemas.openxmlformats.org/officeDocument/2006/relationships/image" Target="../media/image14.jpeg"/><Relationship Id="rId7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image" Target="../media/image16.jpeg"/><Relationship Id="rId3" Type="http://schemas.openxmlformats.org/officeDocument/2006/relationships/image" Target="../media/image17.jpeg"/><Relationship Id="rId4" Type="http://schemas.openxmlformats.org/officeDocument/2006/relationships/image" Target="../media/image18.jpeg"/><Relationship Id="rId5" Type="http://schemas.openxmlformats.org/officeDocument/2006/relationships/image" Target="../media/image19.jpeg"/><Relationship Id="rId6" Type="http://schemas.openxmlformats.org/officeDocument/2006/relationships/image" Target="../media/image20.jpeg"/><Relationship Id="rId7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21.jpeg"/><Relationship Id="rId2" Type="http://schemas.openxmlformats.org/officeDocument/2006/relationships/image" Target="../media/image22.jpeg"/><Relationship Id="rId3" Type="http://schemas.openxmlformats.org/officeDocument/2006/relationships/image" Target="../media/image23.jpe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26.jpeg"/><Relationship Id="rId2" Type="http://schemas.openxmlformats.org/officeDocument/2006/relationships/image" Target="../media/image27.jpeg"/><Relationship Id="rId3" Type="http://schemas.openxmlformats.org/officeDocument/2006/relationships/image" Target="../media/image28.jpeg"/><Relationship Id="rId4" Type="http://schemas.openxmlformats.org/officeDocument/2006/relationships/image" Target="../media/image29.jpeg"/><Relationship Id="rId5" Type="http://schemas.openxmlformats.org/officeDocument/2006/relationships/image" Target="../media/image30.jpeg"/><Relationship Id="rId6" Type="http://schemas.openxmlformats.org/officeDocument/2006/relationships/image" Target="../media/image31.jpeg"/><Relationship Id="rId7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32.png"/><Relationship Id="rId2" Type="http://schemas.openxmlformats.org/officeDocument/2006/relationships/image" Target="../media/image33.jpeg"/><Relationship Id="rId3" Type="http://schemas.openxmlformats.org/officeDocument/2006/relationships/image" Target="../media/image34.jpeg"/><Relationship Id="rId4" Type="http://schemas.openxmlformats.org/officeDocument/2006/relationships/image" Target="../media/image35.jpeg"/><Relationship Id="rId5" Type="http://schemas.openxmlformats.org/officeDocument/2006/relationships/image" Target="../media/image36.jpeg"/><Relationship Id="rId6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CustomShape 1"/>
          <p:cNvSpPr/>
          <p:nvPr/>
        </p:nvSpPr>
        <p:spPr>
          <a:xfrm>
            <a:off x="798120" y="1491840"/>
            <a:ext cx="9280440" cy="99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/>
          <a:p>
            <a:pPr>
              <a:lnSpc>
                <a:spcPct val="90000"/>
              </a:lnSpc>
            </a:pPr>
            <a:r>
              <a:rPr b="1" lang="sk-SK" sz="3200" spc="-1" strike="noStrike">
                <a:solidFill>
                  <a:srgbClr val="0070c0"/>
                </a:solidFill>
                <a:latin typeface="Calibri"/>
                <a:ea typeface="Calibri"/>
              </a:rPr>
              <a:t>FYKOS - Fyzikální korespondenční seminář</a:t>
            </a:r>
            <a:endParaRPr b="0" lang="sk-SK" sz="3200" spc="-1" strike="noStrike">
              <a:latin typeface="Arial"/>
            </a:endParaRPr>
          </a:p>
        </p:txBody>
      </p:sp>
      <p:sp>
        <p:nvSpPr>
          <p:cNvPr id="77" name="CustomShape 2"/>
          <p:cNvSpPr/>
          <p:nvPr/>
        </p:nvSpPr>
        <p:spPr>
          <a:xfrm>
            <a:off x="798120" y="4001760"/>
            <a:ext cx="4260600" cy="1740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>
              <a:lnSpc>
                <a:spcPct val="90000"/>
              </a:lnSpc>
            </a:pPr>
            <a:r>
              <a:rPr b="0" lang="sk-SK" sz="2400" spc="-1" strike="noStrike">
                <a:solidFill>
                  <a:srgbClr val="0070c0"/>
                </a:solidFill>
                <a:latin typeface="Calibri"/>
                <a:ea typeface="Calibri"/>
              </a:rPr>
              <a:t>Daniel Dupkala</a:t>
            </a:r>
            <a:br/>
            <a:r>
              <a:rPr b="0" lang="sk-SK" sz="2400" spc="-1" strike="noStrike">
                <a:solidFill>
                  <a:srgbClr val="000000"/>
                </a:solidFill>
                <a:latin typeface="Calibri"/>
                <a:ea typeface="Calibri"/>
              </a:rPr>
              <a:t>daniel.dupkala@fykos.cz</a:t>
            </a:r>
            <a:br/>
            <a:br/>
            <a:r>
              <a:rPr b="0" lang="sk-SK" sz="2400" spc="-1" strike="noStrike">
                <a:solidFill>
                  <a:srgbClr val="0070c0"/>
                </a:solidFill>
                <a:latin typeface="Calibri"/>
                <a:ea typeface="Calibri"/>
              </a:rPr>
              <a:t>Daniela Pittnerová</a:t>
            </a:r>
            <a:br/>
            <a:r>
              <a:rPr b="0" lang="sk-SK" sz="2400" spc="-1" strike="noStrike">
                <a:solidFill>
                  <a:srgbClr val="000000"/>
                </a:solidFill>
                <a:latin typeface="Calibri"/>
                <a:ea typeface="Calibri"/>
              </a:rPr>
              <a:t>daniela@fykos.cz</a:t>
            </a:r>
            <a:endParaRPr b="0" lang="sk-SK" sz="2400" spc="-1" strike="noStrike">
              <a:latin typeface="Arial"/>
            </a:endParaRPr>
          </a:p>
        </p:txBody>
      </p:sp>
      <p:pic>
        <p:nvPicPr>
          <p:cNvPr id="78" name="Google Shape;113;p1" descr=""/>
          <p:cNvPicPr/>
          <p:nvPr/>
        </p:nvPicPr>
        <p:blipFill>
          <a:blip r:embed="rId1"/>
          <a:stretch/>
        </p:blipFill>
        <p:spPr>
          <a:xfrm>
            <a:off x="8568000" y="357840"/>
            <a:ext cx="2839320" cy="1455480"/>
          </a:xfrm>
          <a:prstGeom prst="rect">
            <a:avLst/>
          </a:prstGeom>
          <a:ln>
            <a:noFill/>
          </a:ln>
        </p:spPr>
      </p:pic>
      <p:sp>
        <p:nvSpPr>
          <p:cNvPr id="79" name="CustomShape 3"/>
          <p:cNvSpPr/>
          <p:nvPr/>
        </p:nvSpPr>
        <p:spPr>
          <a:xfrm>
            <a:off x="864720" y="2580480"/>
            <a:ext cx="105429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3f6ec2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80" name="Google Shape;115;p1" descr=""/>
          <p:cNvPicPr/>
          <p:nvPr/>
        </p:nvPicPr>
        <p:blipFill>
          <a:blip r:embed="rId2"/>
          <a:stretch/>
        </p:blipFill>
        <p:spPr>
          <a:xfrm>
            <a:off x="659160" y="136800"/>
            <a:ext cx="4712760" cy="1455480"/>
          </a:xfrm>
          <a:prstGeom prst="rect">
            <a:avLst/>
          </a:prstGeom>
          <a:ln>
            <a:noFill/>
          </a:ln>
        </p:spPr>
      </p:pic>
      <p:sp>
        <p:nvSpPr>
          <p:cNvPr id="81" name="CustomShape 4"/>
          <p:cNvSpPr/>
          <p:nvPr/>
        </p:nvSpPr>
        <p:spPr>
          <a:xfrm>
            <a:off x="9235800" y="4001760"/>
            <a:ext cx="2171520" cy="1740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 algn="r">
              <a:lnSpc>
                <a:spcPct val="90000"/>
              </a:lnSpc>
            </a:pPr>
            <a:r>
              <a:rPr b="0" lang="sk-SK" sz="2400" spc="-1" strike="noStrike">
                <a:solidFill>
                  <a:srgbClr val="0070c0"/>
                </a:solidFill>
                <a:latin typeface="Calibri"/>
                <a:ea typeface="Calibri"/>
              </a:rPr>
              <a:t>https://fykos.cz</a:t>
            </a:r>
            <a:br/>
            <a:r>
              <a:rPr b="0" lang="sk-SK" sz="2400" spc="-1" strike="noStrike">
                <a:solidFill>
                  <a:srgbClr val="000000"/>
                </a:solidFill>
                <a:latin typeface="Calibri"/>
                <a:ea typeface="Calibri"/>
              </a:rPr>
              <a:t>fykos@fykos.cz</a:t>
            </a:r>
            <a:br/>
            <a:br/>
            <a:br/>
            <a:r>
              <a:rPr b="0" lang="sk-SK" sz="2400" spc="-1" strike="noStrike">
                <a:solidFill>
                  <a:srgbClr val="000000"/>
                </a:solidFill>
                <a:latin typeface="Calibri"/>
                <a:ea typeface="Calibri"/>
              </a:rPr>
              <a:t>15. 9. 2020</a:t>
            </a:r>
            <a:endParaRPr b="0" lang="sk-SK" sz="2400" spc="-1" strike="noStrike">
              <a:latin typeface="Arial"/>
            </a:endParaRPr>
          </a:p>
        </p:txBody>
      </p:sp>
    </p:spTree>
  </p:cSld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CustomShape 1"/>
          <p:cNvSpPr/>
          <p:nvPr/>
        </p:nvSpPr>
        <p:spPr>
          <a:xfrm>
            <a:off x="838080" y="0"/>
            <a:ext cx="10514520" cy="1335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90000"/>
              </a:lnSpc>
            </a:pPr>
            <a:r>
              <a:rPr b="0" lang="sk-SK" sz="4400" spc="-1" strike="noStrike">
                <a:solidFill>
                  <a:srgbClr val="0070c0"/>
                </a:solidFill>
                <a:latin typeface="Calibri"/>
                <a:ea typeface="Calibri"/>
              </a:rPr>
              <a:t>Výhody pre Univerzitných Študentov</a:t>
            </a:r>
            <a:endParaRPr b="0" lang="sk-SK" sz="4400" spc="-1" strike="noStrike">
              <a:latin typeface="Arial"/>
            </a:endParaRPr>
          </a:p>
        </p:txBody>
      </p:sp>
      <p:sp>
        <p:nvSpPr>
          <p:cNvPr id="129" name="CustomShape 2"/>
          <p:cNvSpPr/>
          <p:nvPr/>
        </p:nvSpPr>
        <p:spPr>
          <a:xfrm>
            <a:off x="838080" y="1825560"/>
            <a:ext cx="10514520" cy="4350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 marL="228600" indent="-227520">
              <a:lnSpc>
                <a:spcPct val="90000"/>
              </a:lnSpc>
              <a:buClr>
                <a:srgbClr val="0070c0"/>
              </a:buClr>
              <a:buFont typeface="Arial"/>
              <a:buChar char="•"/>
            </a:pPr>
            <a:r>
              <a:rPr b="1" lang="sk-SK" sz="1800" spc="-1" strike="noStrike">
                <a:solidFill>
                  <a:srgbClr val="0070c0"/>
                </a:solidFill>
                <a:latin typeface="Calibri"/>
                <a:ea typeface="Calibri"/>
              </a:rPr>
              <a:t>Osobný rozvoj</a:t>
            </a:r>
            <a:r>
              <a:rPr b="0" lang="sk-SK" sz="1800" spc="-1" strike="noStrike">
                <a:solidFill>
                  <a:srgbClr val="000000"/>
                </a:solidFill>
                <a:latin typeface="Calibri"/>
                <a:ea typeface="Calibri"/>
              </a:rPr>
              <a:t> – pedagogické schopnosti, práca s ľuďmi, organizovanie akcií, skúsenosti do CV</a:t>
            </a:r>
            <a:endParaRPr b="0" lang="sk-SK" sz="1800" spc="-1" strike="noStrike">
              <a:latin typeface="Arial"/>
            </a:endParaRPr>
          </a:p>
          <a:p>
            <a:pPr marL="228600" indent="-227520">
              <a:lnSpc>
                <a:spcPct val="90000"/>
              </a:lnSpc>
              <a:spcBef>
                <a:spcPts val="1001"/>
              </a:spcBef>
              <a:buClr>
                <a:srgbClr val="0070c0"/>
              </a:buClr>
              <a:buFont typeface="Arial"/>
              <a:buChar char="•"/>
            </a:pPr>
            <a:r>
              <a:rPr b="1" lang="sk-SK" sz="1800" spc="-1" strike="noStrike">
                <a:solidFill>
                  <a:srgbClr val="0070c0"/>
                </a:solidFill>
                <a:latin typeface="Calibri"/>
                <a:ea typeface="Calibri"/>
              </a:rPr>
              <a:t>Fyzika</a:t>
            </a:r>
            <a:r>
              <a:rPr b="0" lang="sk-SK" sz="1800" spc="-1" strike="noStrike">
                <a:solidFill>
                  <a:srgbClr val="000000"/>
                </a:solidFill>
                <a:latin typeface="Calibri"/>
                <a:ea typeface="Calibri"/>
              </a:rPr>
              <a:t> – lepšie pochopenie vďaka jej vysvetľovaniu, počítanie zaujímavých úloh</a:t>
            </a:r>
            <a:endParaRPr b="0" lang="sk-SK" sz="1800" spc="-1" strike="noStrike">
              <a:latin typeface="Arial"/>
            </a:endParaRPr>
          </a:p>
          <a:p>
            <a:pPr marL="228600" indent="-227520">
              <a:lnSpc>
                <a:spcPct val="90000"/>
              </a:lnSpc>
              <a:spcBef>
                <a:spcPts val="1001"/>
              </a:spcBef>
              <a:buClr>
                <a:srgbClr val="0070c0"/>
              </a:buClr>
              <a:buFont typeface="Arial"/>
              <a:buChar char="•"/>
            </a:pPr>
            <a:r>
              <a:rPr b="1" lang="sk-SK" sz="1800" spc="-1" strike="noStrike">
                <a:solidFill>
                  <a:srgbClr val="0070c0"/>
                </a:solidFill>
                <a:latin typeface="Calibri"/>
                <a:ea typeface="Calibri"/>
              </a:rPr>
              <a:t>Super kolektív</a:t>
            </a:r>
            <a:r>
              <a:rPr b="0" lang="sk-SK" sz="1800" spc="-1" strike="noStrike">
                <a:solidFill>
                  <a:srgbClr val="000000"/>
                </a:solidFill>
                <a:latin typeface="Calibri"/>
                <a:ea typeface="Calibri"/>
              </a:rPr>
              <a:t> – noví priatelia, tímové akcie, výlety, pomoc pri štúdiu</a:t>
            </a:r>
            <a:endParaRPr b="0" lang="sk-SK" sz="1800" spc="-1" strike="noStrike">
              <a:latin typeface="Arial"/>
            </a:endParaRPr>
          </a:p>
          <a:p>
            <a:pPr marL="228600" indent="-227520">
              <a:lnSpc>
                <a:spcPct val="90000"/>
              </a:lnSpc>
              <a:spcBef>
                <a:spcPts val="1001"/>
              </a:spcBef>
              <a:buClr>
                <a:srgbClr val="0070c0"/>
              </a:buClr>
              <a:buFont typeface="Arial"/>
              <a:buChar char="•"/>
            </a:pPr>
            <a:r>
              <a:rPr b="1" lang="sk-SK" sz="1800" spc="-1" strike="noStrike">
                <a:solidFill>
                  <a:srgbClr val="0070c0"/>
                </a:solidFill>
                <a:latin typeface="Calibri"/>
                <a:ea typeface="Calibri"/>
              </a:rPr>
              <a:t>FYKOSie akcie</a:t>
            </a:r>
            <a:r>
              <a:rPr b="0" lang="sk-SK" sz="1800" spc="-1" strike="noStrike">
                <a:solidFill>
                  <a:srgbClr val="000000"/>
                </a:solidFill>
                <a:latin typeface="Calibri"/>
                <a:ea typeface="Calibri"/>
              </a:rPr>
              <a:t> – ako organizátor – bezplatná účasť na sústredeniach, exkurziách, TSAFe ai.</a:t>
            </a:r>
            <a:endParaRPr b="0" lang="sk-SK" sz="1800" spc="-1" strike="noStrike">
              <a:latin typeface="Arial"/>
            </a:endParaRPr>
          </a:p>
          <a:p>
            <a:pPr marL="228600" indent="-227520">
              <a:lnSpc>
                <a:spcPct val="90000"/>
              </a:lnSpc>
              <a:spcBef>
                <a:spcPts val="1001"/>
              </a:spcBef>
              <a:buClr>
                <a:srgbClr val="0070c0"/>
              </a:buClr>
              <a:buFont typeface="Arial"/>
              <a:buChar char="•"/>
            </a:pPr>
            <a:r>
              <a:rPr b="1" lang="sk-SK" sz="1800" spc="-1" strike="noStrike">
                <a:solidFill>
                  <a:srgbClr val="0070c0"/>
                </a:solidFill>
                <a:latin typeface="Calibri"/>
                <a:ea typeface="Calibri"/>
              </a:rPr>
              <a:t>Networking</a:t>
            </a:r>
            <a:r>
              <a:rPr b="0" lang="sk-SK" sz="1800" spc="-1" strike="noStrike">
                <a:solidFill>
                  <a:srgbClr val="000000"/>
                </a:solidFill>
                <a:latin typeface="Calibri"/>
                <a:ea typeface="Calibri"/>
              </a:rPr>
              <a:t> – široká sieť kontaktov, spolupráca s firmami, členstvo v IAPS NC Czech Republic</a:t>
            </a:r>
            <a:endParaRPr b="0" lang="sk-SK" sz="1800" spc="-1" strike="noStrike">
              <a:latin typeface="Arial"/>
            </a:endParaRPr>
          </a:p>
          <a:p>
            <a:pPr marL="228600" indent="-227520">
              <a:lnSpc>
                <a:spcPct val="90000"/>
              </a:lnSpc>
              <a:spcBef>
                <a:spcPts val="1001"/>
              </a:spcBef>
              <a:buClr>
                <a:srgbClr val="0070c0"/>
              </a:buClr>
              <a:buFont typeface="Arial"/>
              <a:buChar char="•"/>
            </a:pPr>
            <a:r>
              <a:rPr b="1" lang="sk-SK" sz="1800" spc="-1" strike="noStrike">
                <a:solidFill>
                  <a:srgbClr val="0070c0"/>
                </a:solidFill>
                <a:latin typeface="Calibri"/>
                <a:ea typeface="Calibri"/>
              </a:rPr>
              <a:t>Start-up atmosféra</a:t>
            </a:r>
            <a:r>
              <a:rPr b="0" lang="sk-SK" sz="1800" spc="-1" strike="noStrike">
                <a:solidFill>
                  <a:srgbClr val="000000"/>
                </a:solidFill>
                <a:latin typeface="Calibri"/>
                <a:ea typeface="Calibri"/>
              </a:rPr>
              <a:t> – nové nápady, moderný prístup, možnosti realizovať sa</a:t>
            </a:r>
            <a:endParaRPr b="0" lang="sk-SK" sz="1800" spc="-1" strike="noStrike">
              <a:latin typeface="Arial"/>
            </a:endParaRPr>
          </a:p>
          <a:p>
            <a:pPr marL="228600" indent="-227520">
              <a:lnSpc>
                <a:spcPct val="90000"/>
              </a:lnSpc>
              <a:spcBef>
                <a:spcPts val="1001"/>
              </a:spcBef>
              <a:buClr>
                <a:srgbClr val="0070c0"/>
              </a:buClr>
              <a:buFont typeface="Arial"/>
              <a:buChar char="•"/>
            </a:pPr>
            <a:r>
              <a:rPr b="1" lang="sk-SK" sz="1800" spc="-1" strike="noStrike">
                <a:solidFill>
                  <a:srgbClr val="0070c0"/>
                </a:solidFill>
                <a:latin typeface="Calibri"/>
                <a:ea typeface="Calibri"/>
              </a:rPr>
              <a:t>Popularizácia</a:t>
            </a:r>
            <a:r>
              <a:rPr b="0" lang="sk-SK" sz="1800" spc="-1" strike="noStrike">
                <a:solidFill>
                  <a:srgbClr val="000000"/>
                </a:solidFill>
                <a:latin typeface="Calibri"/>
                <a:ea typeface="Calibri"/>
              </a:rPr>
              <a:t> – rozvíjanie schopnosti prezentovať a popularizovať vedu</a:t>
            </a:r>
            <a:endParaRPr b="0" lang="sk-SK" sz="1800" spc="-1" strike="noStrike">
              <a:latin typeface="Arial"/>
            </a:endParaRPr>
          </a:p>
          <a:p>
            <a:pPr marL="228600" indent="-227520">
              <a:lnSpc>
                <a:spcPct val="90000"/>
              </a:lnSpc>
              <a:spcBef>
                <a:spcPts val="1001"/>
              </a:spcBef>
              <a:buClr>
                <a:srgbClr val="0070c0"/>
              </a:buClr>
              <a:buFont typeface="Arial"/>
              <a:buChar char="•"/>
            </a:pPr>
            <a:r>
              <a:rPr b="1" lang="sk-SK" sz="1800" spc="-1" strike="noStrike">
                <a:solidFill>
                  <a:srgbClr val="0070c0"/>
                </a:solidFill>
                <a:latin typeface="Calibri"/>
                <a:ea typeface="Calibri"/>
              </a:rPr>
              <a:t>Propagačné predmety</a:t>
            </a:r>
            <a:r>
              <a:rPr b="0" lang="sk-SK" sz="1800" spc="-1" strike="noStrike">
                <a:solidFill>
                  <a:srgbClr val="000000"/>
                </a:solidFill>
                <a:latin typeface="Calibri"/>
                <a:ea typeface="Calibri"/>
              </a:rPr>
              <a:t> – tričká, bloky, perá ai.</a:t>
            </a:r>
            <a:endParaRPr b="0" lang="sk-SK" sz="1800" spc="-1" strike="noStrike">
              <a:latin typeface="Arial"/>
            </a:endParaRPr>
          </a:p>
          <a:p>
            <a:pPr marL="228600" indent="-227520">
              <a:lnSpc>
                <a:spcPct val="90000"/>
              </a:lnSpc>
              <a:spcBef>
                <a:spcPts val="1001"/>
              </a:spcBef>
              <a:buClr>
                <a:srgbClr val="0070c0"/>
              </a:buClr>
              <a:buFont typeface="Arial"/>
              <a:buChar char="•"/>
            </a:pPr>
            <a:r>
              <a:rPr b="1" lang="sk-SK" sz="1800" spc="-1" strike="noStrike">
                <a:solidFill>
                  <a:srgbClr val="0070c0"/>
                </a:solidFill>
                <a:latin typeface="Calibri"/>
                <a:ea typeface="Calibri"/>
              </a:rPr>
              <a:t>Drobné štipendiá</a:t>
            </a:r>
            <a:endParaRPr b="0" lang="sk-SK" sz="1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sk-SK" sz="1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sk-SK" sz="1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sk-SK" sz="1800" spc="-1" strike="noStrike">
              <a:latin typeface="Arial"/>
            </a:endParaRPr>
          </a:p>
        </p:txBody>
      </p:sp>
      <p:pic>
        <p:nvPicPr>
          <p:cNvPr id="130" name="Google Shape;201;p13" descr=""/>
          <p:cNvPicPr/>
          <p:nvPr/>
        </p:nvPicPr>
        <p:blipFill>
          <a:blip r:embed="rId1"/>
          <a:srcRect l="21" t="14278" r="291" b="6346"/>
          <a:stretch/>
        </p:blipFill>
        <p:spPr>
          <a:xfrm>
            <a:off x="8107560" y="4560480"/>
            <a:ext cx="3687840" cy="19558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9" dur="indefinite" restart="never" nodeType="tmRoot">
          <p:childTnLst>
            <p:seq>
              <p:cTn id="2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CustomShape 1"/>
          <p:cNvSpPr/>
          <p:nvPr/>
        </p:nvSpPr>
        <p:spPr>
          <a:xfrm>
            <a:off x="838080" y="0"/>
            <a:ext cx="10514520" cy="1335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90000"/>
              </a:lnSpc>
            </a:pPr>
            <a:r>
              <a:rPr b="0" lang="sk-SK" sz="4400" spc="-1" strike="noStrike">
                <a:solidFill>
                  <a:srgbClr val="0070c0"/>
                </a:solidFill>
                <a:latin typeface="Calibri"/>
                <a:ea typeface="Calibri"/>
              </a:rPr>
              <a:t>Členstvo v IAPSe</a:t>
            </a:r>
            <a:endParaRPr b="0" lang="sk-SK" sz="4400" spc="-1" strike="noStrike">
              <a:latin typeface="Arial"/>
            </a:endParaRPr>
          </a:p>
        </p:txBody>
      </p:sp>
      <p:pic>
        <p:nvPicPr>
          <p:cNvPr id="132" name="Google Shape;208;p14" descr=""/>
          <p:cNvPicPr/>
          <p:nvPr/>
        </p:nvPicPr>
        <p:blipFill>
          <a:blip r:embed="rId1"/>
          <a:stretch/>
        </p:blipFill>
        <p:spPr>
          <a:xfrm>
            <a:off x="1038960" y="4134600"/>
            <a:ext cx="3347280" cy="1497960"/>
          </a:xfrm>
          <a:prstGeom prst="rect">
            <a:avLst/>
          </a:prstGeom>
          <a:ln>
            <a:noFill/>
          </a:ln>
        </p:spPr>
      </p:pic>
      <p:pic>
        <p:nvPicPr>
          <p:cNvPr id="133" name="Google Shape;209;p14" descr=""/>
          <p:cNvPicPr/>
          <p:nvPr/>
        </p:nvPicPr>
        <p:blipFill>
          <a:blip r:embed="rId2"/>
          <a:stretch/>
        </p:blipFill>
        <p:spPr>
          <a:xfrm>
            <a:off x="5200920" y="2555280"/>
            <a:ext cx="6385320" cy="3617280"/>
          </a:xfrm>
          <a:prstGeom prst="rect">
            <a:avLst/>
          </a:prstGeom>
          <a:ln>
            <a:noFill/>
          </a:ln>
        </p:spPr>
      </p:pic>
      <p:sp>
        <p:nvSpPr>
          <p:cNvPr id="134" name="CustomShape 2"/>
          <p:cNvSpPr/>
          <p:nvPr/>
        </p:nvSpPr>
        <p:spPr>
          <a:xfrm>
            <a:off x="789480" y="1373760"/>
            <a:ext cx="10514520" cy="4350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 marL="228600" indent="-227520">
              <a:lnSpc>
                <a:spcPct val="100000"/>
              </a:lnSpc>
              <a:buClr>
                <a:srgbClr val="0070c0"/>
              </a:buClr>
              <a:buFont typeface="Arial"/>
              <a:buChar char="•"/>
            </a:pPr>
            <a:r>
              <a:rPr b="1" lang="sk-SK" sz="1800" spc="-1" strike="noStrike">
                <a:solidFill>
                  <a:srgbClr val="000000"/>
                </a:solidFill>
                <a:latin typeface="Calibri"/>
                <a:ea typeface="Calibri"/>
              </a:rPr>
              <a:t>IAPS </a:t>
            </a:r>
            <a:r>
              <a:rPr b="0" lang="sk-SK" sz="1800" spc="-1" strike="noStrike">
                <a:solidFill>
                  <a:srgbClr val="000000"/>
                </a:solidFill>
                <a:latin typeface="Calibri"/>
                <a:ea typeface="Calibri"/>
              </a:rPr>
              <a:t>= International Association of Physics Students</a:t>
            </a:r>
            <a:endParaRPr b="0" lang="sk-SK" sz="1800" spc="-1" strike="noStrike">
              <a:latin typeface="Arial"/>
            </a:endParaRPr>
          </a:p>
          <a:p>
            <a:pPr marL="228600" indent="-227520">
              <a:lnSpc>
                <a:spcPct val="100000"/>
              </a:lnSpc>
              <a:buClr>
                <a:srgbClr val="0070c0"/>
              </a:buClr>
              <a:buFont typeface="Arial"/>
              <a:buChar char="•"/>
            </a:pPr>
            <a:r>
              <a:rPr b="0" lang="sk-SK" sz="1800" spc="-1" strike="noStrike">
                <a:solidFill>
                  <a:srgbClr val="000000"/>
                </a:solidFill>
                <a:latin typeface="Calibri"/>
                <a:ea typeface="Calibri"/>
              </a:rPr>
              <a:t>FYKOS je súčasťou NC Czech Republic nazvanou CAPS = Czech Association of Physics Students </a:t>
            </a:r>
            <a:endParaRPr b="0" lang="sk-SK" sz="1800" spc="-1" strike="noStrike">
              <a:latin typeface="Arial"/>
            </a:endParaRPr>
          </a:p>
          <a:p>
            <a:pPr marL="228600" indent="-227520">
              <a:lnSpc>
                <a:spcPct val="100000"/>
              </a:lnSpc>
              <a:buClr>
                <a:srgbClr val="0070c0"/>
              </a:buClr>
              <a:buFont typeface="Arial"/>
              <a:buChar char="•"/>
            </a:pPr>
            <a:r>
              <a:rPr b="0" lang="sk-SK" sz="1800" spc="-1" strike="noStrike">
                <a:solidFill>
                  <a:srgbClr val="000000"/>
                </a:solidFill>
                <a:latin typeface="Calibri"/>
                <a:ea typeface="Calibri"/>
              </a:rPr>
              <a:t>Možnosť účasti na</a:t>
            </a:r>
            <a:endParaRPr b="0" lang="sk-SK" sz="1800" spc="-1" strike="noStrike">
              <a:latin typeface="Arial"/>
            </a:endParaRPr>
          </a:p>
          <a:p>
            <a:pPr lvl="1" marL="432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1800" spc="-1" strike="noStrike">
                <a:solidFill>
                  <a:srgbClr val="000000"/>
                </a:solidFill>
                <a:latin typeface="Calibri"/>
                <a:ea typeface="Calibri"/>
              </a:rPr>
              <a:t>- PLANCKS (tímová súťaž)</a:t>
            </a:r>
            <a:endParaRPr b="0" lang="sk-SK" sz="1800" spc="-1" strike="noStrike">
              <a:latin typeface="Arial"/>
            </a:endParaRPr>
          </a:p>
          <a:p>
            <a:pPr lvl="1" marL="432000" indent="-2160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1800" spc="-1" strike="noStrike">
                <a:solidFill>
                  <a:srgbClr val="000000"/>
                </a:solidFill>
                <a:latin typeface="Calibri"/>
                <a:ea typeface="Calibri"/>
              </a:rPr>
              <a:t>- Konferenciách (napr. ICPS)</a:t>
            </a:r>
            <a:endParaRPr b="0" lang="sk-SK" sz="1800" spc="-1" strike="noStrike">
              <a:latin typeface="Arial"/>
            </a:endParaRPr>
          </a:p>
          <a:p>
            <a:pPr lvl="1" marL="432000" indent="-2160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1800" spc="-1" strike="noStrike">
                <a:solidFill>
                  <a:srgbClr val="000000"/>
                </a:solidFill>
                <a:latin typeface="Calibri"/>
                <a:ea typeface="Calibri"/>
              </a:rPr>
              <a:t>- Workshopoch</a:t>
            </a:r>
            <a:endParaRPr b="0" lang="sk-SK" sz="1800" spc="-1" strike="noStrike">
              <a:latin typeface="Arial"/>
            </a:endParaRPr>
          </a:p>
          <a:p>
            <a:pPr lvl="1" marL="432000" indent="-2160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1800" spc="-1" strike="noStrike">
                <a:solidFill>
                  <a:srgbClr val="000000"/>
                </a:solidFill>
                <a:latin typeface="Calibri"/>
                <a:ea typeface="Calibri"/>
              </a:rPr>
              <a:t>- Ďalších eventoch</a:t>
            </a:r>
            <a:endParaRPr b="0" lang="sk-SK" sz="1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sk-SK" sz="1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sk-SK" sz="1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sk-SK" sz="1800" spc="-1" strike="noStrike">
              <a:latin typeface="Arial"/>
            </a:endParaRPr>
          </a:p>
        </p:txBody>
      </p:sp>
    </p:spTree>
  </p:cSld>
  <p:timing>
    <p:tnLst>
      <p:par>
        <p:cTn id="21" dur="indefinite" restart="never" nodeType="tmRoot">
          <p:childTnLst>
            <p:seq>
              <p:cTn id="2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CustomShape 1"/>
          <p:cNvSpPr/>
          <p:nvPr/>
        </p:nvSpPr>
        <p:spPr>
          <a:xfrm>
            <a:off x="838080" y="0"/>
            <a:ext cx="10514520" cy="972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 algn="ctr">
              <a:lnSpc>
                <a:spcPct val="90000"/>
              </a:lnSpc>
            </a:pPr>
            <a:r>
              <a:rPr b="0" lang="sk-SK" sz="4400" spc="-1" strike="noStrike">
                <a:solidFill>
                  <a:srgbClr val="0070c0"/>
                </a:solidFill>
                <a:latin typeface="Calibri"/>
                <a:ea typeface="Calibri"/>
              </a:rPr>
              <a:t>Aktivity FYKOSu pre Stredoškolákov</a:t>
            </a:r>
            <a:endParaRPr b="0" lang="sk-SK" sz="4400" spc="-1" strike="noStrike">
              <a:latin typeface="Arial"/>
            </a:endParaRPr>
          </a:p>
        </p:txBody>
      </p:sp>
      <p:sp>
        <p:nvSpPr>
          <p:cNvPr id="136" name="CustomShape 2"/>
          <p:cNvSpPr/>
          <p:nvPr/>
        </p:nvSpPr>
        <p:spPr>
          <a:xfrm>
            <a:off x="838080" y="1255320"/>
            <a:ext cx="10514520" cy="5508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 marL="228600" indent="-227520">
              <a:lnSpc>
                <a:spcPct val="90000"/>
              </a:lnSpc>
              <a:buClr>
                <a:srgbClr val="000000"/>
              </a:buClr>
              <a:buFont typeface="Arial"/>
              <a:buChar char="•"/>
            </a:pPr>
            <a:r>
              <a:rPr b="1" lang="sk-SK" sz="1800" spc="-1" strike="noStrike">
                <a:solidFill>
                  <a:srgbClr val="000000"/>
                </a:solidFill>
                <a:latin typeface="Calibri"/>
                <a:ea typeface="Calibri"/>
              </a:rPr>
              <a:t>Fyzikální Korespondenční Seminář </a:t>
            </a:r>
            <a:r>
              <a:rPr b="0" lang="sk-SK" sz="1800" spc="-1" strike="noStrike">
                <a:solidFill>
                  <a:srgbClr val="000000"/>
                </a:solidFill>
                <a:latin typeface="Calibri"/>
                <a:ea typeface="Calibri"/>
              </a:rPr>
              <a:t>– </a:t>
            </a:r>
            <a:r>
              <a:rPr b="0" lang="sk-SK" sz="1800" spc="-1" strike="noStrike">
                <a:solidFill>
                  <a:srgbClr val="0070c0"/>
                </a:solidFill>
                <a:latin typeface="Calibri"/>
                <a:ea typeface="Calibri"/>
              </a:rPr>
              <a:t>vymýšľanie úloh, opravovanie riešení...</a:t>
            </a:r>
            <a:endParaRPr b="0" lang="sk-SK" sz="1800" spc="-1" strike="noStrike">
              <a:latin typeface="Arial"/>
            </a:endParaRPr>
          </a:p>
          <a:p>
            <a:pPr marL="228600" indent="-22752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1" lang="sk-SK" sz="1800" spc="-1" strike="noStrike">
                <a:solidFill>
                  <a:srgbClr val="000000"/>
                </a:solidFill>
                <a:latin typeface="Calibri"/>
                <a:ea typeface="Calibri"/>
              </a:rPr>
              <a:t>Soustředění</a:t>
            </a:r>
            <a:r>
              <a:rPr b="0" lang="sk-SK" sz="1800" spc="-1" strike="noStrike">
                <a:solidFill>
                  <a:srgbClr val="000000"/>
                </a:solidFill>
                <a:latin typeface="Calibri"/>
                <a:ea typeface="Calibri"/>
              </a:rPr>
              <a:t> – </a:t>
            </a:r>
            <a:r>
              <a:rPr b="0" lang="sk-SK" sz="1800" spc="-1" strike="noStrike">
                <a:solidFill>
                  <a:srgbClr val="0070c0"/>
                </a:solidFill>
                <a:latin typeface="Calibri"/>
                <a:ea typeface="Calibri"/>
              </a:rPr>
              <a:t>príprava sústredenia, prednášky, práca s účastníkmi</a:t>
            </a:r>
            <a:br/>
            <a:r>
              <a:rPr b="0" lang="sk-SK" sz="18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sk-SK" sz="1800" spc="-1" strike="noStrike">
                <a:solidFill>
                  <a:srgbClr val="000000"/>
                </a:solidFill>
                <a:latin typeface="Calibri"/>
                <a:ea typeface="Calibri"/>
              </a:rPr>
              <a:t>- 2x ročne (september, marec/apríl)</a:t>
            </a:r>
            <a:endParaRPr b="0" lang="sk-SK" sz="1800" spc="-1" strike="noStrike">
              <a:latin typeface="Arial"/>
            </a:endParaRPr>
          </a:p>
          <a:p>
            <a:pPr marL="228600" indent="-22752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1" lang="sk-SK" sz="1800" spc="-1" strike="noStrike">
                <a:solidFill>
                  <a:srgbClr val="000000"/>
                </a:solidFill>
                <a:latin typeface="Calibri"/>
                <a:ea typeface="Calibri"/>
              </a:rPr>
              <a:t>FYKOSí Fyziklání</a:t>
            </a:r>
            <a:r>
              <a:rPr b="0" lang="sk-SK" sz="1800" spc="-1" strike="noStrike">
                <a:solidFill>
                  <a:srgbClr val="000000"/>
                </a:solidFill>
                <a:latin typeface="Calibri"/>
                <a:ea typeface="Calibri"/>
              </a:rPr>
              <a:t> – </a:t>
            </a:r>
            <a:r>
              <a:rPr b="0" lang="sk-SK" sz="1800" spc="-1" strike="noStrike">
                <a:solidFill>
                  <a:srgbClr val="0070c0"/>
                </a:solidFill>
                <a:latin typeface="Calibri"/>
                <a:ea typeface="Calibri"/>
              </a:rPr>
              <a:t>príprava úloh, propagácia, organizovanie pred súťažou a počas súťaže</a:t>
            </a:r>
            <a:br/>
            <a:r>
              <a:rPr b="1" lang="sk-SK" sz="18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sk-SK" sz="1800" spc="-1" strike="noStrike">
                <a:solidFill>
                  <a:srgbClr val="000000"/>
                </a:solidFill>
                <a:latin typeface="Calibri"/>
                <a:ea typeface="Calibri"/>
              </a:rPr>
              <a:t>- 12. február 2021 (15. ročník), Praha</a:t>
            </a:r>
            <a:endParaRPr b="0" lang="sk-SK" sz="1800" spc="-1" strike="noStrike">
              <a:latin typeface="Arial"/>
            </a:endParaRPr>
          </a:p>
          <a:p>
            <a:pPr marL="228600" indent="-22752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1" lang="sk-SK" sz="1800" spc="-1" strike="noStrike">
                <a:solidFill>
                  <a:srgbClr val="000000"/>
                </a:solidFill>
                <a:latin typeface="Calibri"/>
                <a:ea typeface="Calibri"/>
              </a:rPr>
              <a:t>Fyziklání Online</a:t>
            </a:r>
            <a:r>
              <a:rPr b="0" lang="sk-SK" sz="1800" spc="-1" strike="noStrike">
                <a:solidFill>
                  <a:srgbClr val="000000"/>
                </a:solidFill>
                <a:latin typeface="Calibri"/>
                <a:ea typeface="Calibri"/>
              </a:rPr>
              <a:t> – </a:t>
            </a:r>
            <a:r>
              <a:rPr b="0" lang="sk-SK" sz="1800" spc="-1" strike="noStrike">
                <a:solidFill>
                  <a:srgbClr val="0070c0"/>
                </a:solidFill>
                <a:latin typeface="Calibri"/>
                <a:ea typeface="Calibri"/>
              </a:rPr>
              <a:t>príprava úloh, propagácia, IT vývoj</a:t>
            </a:r>
            <a:br/>
            <a:r>
              <a:rPr b="0" lang="sk-SK" sz="18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sk-SK" sz="1800" spc="-1" strike="noStrike">
                <a:solidFill>
                  <a:srgbClr val="000000"/>
                </a:solidFill>
                <a:latin typeface="Calibri"/>
                <a:ea typeface="Calibri"/>
              </a:rPr>
              <a:t>- 25. november 2020 (10. ročník), online</a:t>
            </a:r>
            <a:endParaRPr b="0" lang="sk-SK" sz="1800" spc="-1" strike="noStrike">
              <a:latin typeface="Arial"/>
            </a:endParaRPr>
          </a:p>
          <a:p>
            <a:pPr marL="228600" indent="-22752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1" lang="sk-SK" sz="1800" spc="-1" strike="noStrike">
                <a:solidFill>
                  <a:srgbClr val="000000"/>
                </a:solidFill>
                <a:latin typeface="Calibri"/>
                <a:ea typeface="Calibri"/>
              </a:rPr>
              <a:t>Den s Experimentálnou Fyzikou</a:t>
            </a:r>
            <a:r>
              <a:rPr b="0" lang="sk-SK" sz="1800" spc="-1" strike="noStrike">
                <a:solidFill>
                  <a:srgbClr val="000000"/>
                </a:solidFill>
                <a:latin typeface="Calibri"/>
                <a:ea typeface="Calibri"/>
              </a:rPr>
              <a:t> – </a:t>
            </a:r>
            <a:r>
              <a:rPr b="0" lang="sk-SK" sz="1800" spc="-1" strike="noStrike">
                <a:solidFill>
                  <a:srgbClr val="0070c0"/>
                </a:solidFill>
                <a:latin typeface="Calibri"/>
                <a:ea typeface="Calibri"/>
              </a:rPr>
              <a:t>príprava exkurzií, vedenie účastníkov</a:t>
            </a:r>
            <a:endParaRPr b="0" lang="sk-SK" sz="1800" spc="-1" strike="noStrike">
              <a:latin typeface="Arial"/>
            </a:endParaRPr>
          </a:p>
          <a:p>
            <a:pPr lvl="1" marL="432000" indent="-2160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sk-SK" sz="1800" spc="-1" strike="noStrike">
                <a:solidFill>
                  <a:srgbClr val="0070c0"/>
                </a:solidFill>
                <a:latin typeface="Calibri"/>
                <a:ea typeface="Calibri"/>
              </a:rPr>
              <a:t>     </a:t>
            </a:r>
            <a:r>
              <a:rPr b="0" lang="sk-SK" sz="1800" spc="-1" strike="noStrike">
                <a:solidFill>
                  <a:srgbClr val="000000"/>
                </a:solidFill>
                <a:latin typeface="Calibri"/>
                <a:ea typeface="Calibri"/>
              </a:rPr>
              <a:t>- 6. november 2020, súčasť IAPS School Day</a:t>
            </a:r>
            <a:endParaRPr b="0" lang="sk-SK" sz="1800" spc="-1" strike="noStrike">
              <a:latin typeface="Arial"/>
            </a:endParaRPr>
          </a:p>
          <a:p>
            <a:pPr marL="228600" indent="-22752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1" lang="sk-SK" sz="1800" spc="-1" strike="noStrike">
                <a:solidFill>
                  <a:srgbClr val="000000"/>
                </a:solidFill>
                <a:latin typeface="Calibri"/>
                <a:ea typeface="Calibri"/>
              </a:rPr>
              <a:t>Fyzikální Náboj</a:t>
            </a:r>
            <a:r>
              <a:rPr b="0" lang="sk-SK" sz="1800" spc="-1" strike="noStrike">
                <a:solidFill>
                  <a:srgbClr val="000000"/>
                </a:solidFill>
                <a:latin typeface="Calibri"/>
                <a:ea typeface="Calibri"/>
              </a:rPr>
              <a:t> – </a:t>
            </a:r>
            <a:r>
              <a:rPr b="0" lang="sk-SK" sz="1800" spc="-1" strike="noStrike">
                <a:solidFill>
                  <a:srgbClr val="0070c0"/>
                </a:solidFill>
                <a:latin typeface="Calibri"/>
                <a:ea typeface="Calibri"/>
              </a:rPr>
              <a:t>organizácia súťaže v Prahe, Ostrave, Moskve…</a:t>
            </a:r>
            <a:endParaRPr b="0" lang="sk-SK" sz="1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0" lang="sk-SK" sz="1800" spc="-1" strike="noStrike">
                <a:solidFill>
                  <a:srgbClr val="000000"/>
                </a:solidFill>
                <a:latin typeface="Calibri"/>
                <a:ea typeface="Calibri"/>
              </a:rPr>
              <a:t>             </a:t>
            </a:r>
            <a:r>
              <a:rPr b="0" lang="sk-SK" sz="1800" spc="-1" strike="noStrike">
                <a:solidFill>
                  <a:srgbClr val="000000"/>
                </a:solidFill>
                <a:latin typeface="Calibri"/>
                <a:ea typeface="Calibri"/>
              </a:rPr>
              <a:t>- 13. november 2020 (Praha, Ostrava, Moskva)</a:t>
            </a:r>
            <a:endParaRPr b="0" lang="sk-SK" sz="1800" spc="-1" strike="noStrike">
              <a:latin typeface="Arial"/>
            </a:endParaRPr>
          </a:p>
          <a:p>
            <a:pPr marL="228600" indent="-22752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1" lang="sk-SK" sz="1800" spc="-1" strike="noStrike">
                <a:solidFill>
                  <a:srgbClr val="000000"/>
                </a:solidFill>
                <a:latin typeface="Calibri"/>
                <a:ea typeface="Calibri"/>
              </a:rPr>
              <a:t>Týden s Aplikovanou Fyzikou</a:t>
            </a:r>
            <a:r>
              <a:rPr b="0" lang="sk-SK" sz="1800" spc="-1" strike="noStrike">
                <a:solidFill>
                  <a:srgbClr val="000000"/>
                </a:solidFill>
                <a:latin typeface="Calibri"/>
                <a:ea typeface="Calibri"/>
              </a:rPr>
              <a:t> – </a:t>
            </a:r>
            <a:r>
              <a:rPr b="0" lang="sk-SK" sz="1800" spc="-1" strike="noStrike">
                <a:solidFill>
                  <a:srgbClr val="0070c0"/>
                </a:solidFill>
                <a:latin typeface="Calibri"/>
                <a:ea typeface="Calibri"/>
              </a:rPr>
              <a:t>organizovanie exkurzií, vedenie účastníkov</a:t>
            </a:r>
            <a:endParaRPr b="0" lang="sk-SK" sz="1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0" lang="sk-SK" sz="18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sk-SK" sz="1800" spc="-1" strike="noStrike">
                <a:solidFill>
                  <a:srgbClr val="000000"/>
                </a:solidFill>
                <a:latin typeface="Calibri"/>
                <a:ea typeface="Calibri"/>
              </a:rPr>
              <a:t>- medzinárodné vedecké centrá a výskumné inštitúcie (CERN, ESRF, BMW ai.)</a:t>
            </a:r>
            <a:endParaRPr b="0" lang="sk-SK" sz="1800" spc="-1" strike="noStrike">
              <a:latin typeface="Arial"/>
            </a:endParaRPr>
          </a:p>
        </p:txBody>
      </p:sp>
    </p:spTree>
  </p:cSld>
  <p:timing>
    <p:tnLst>
      <p:par>
        <p:cTn id="23" dur="indefinite" restart="never" nodeType="tmRoot">
          <p:childTnLst>
            <p:seq>
              <p:cTn id="2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CustomShape 1"/>
          <p:cNvSpPr/>
          <p:nvPr/>
        </p:nvSpPr>
        <p:spPr>
          <a:xfrm>
            <a:off x="671040" y="2033640"/>
            <a:ext cx="7315920" cy="2789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>
              <a:lnSpc>
                <a:spcPct val="90000"/>
              </a:lnSpc>
            </a:pPr>
            <a:r>
              <a:rPr b="0" lang="sk-SK" sz="2800" spc="-1" strike="noStrike">
                <a:solidFill>
                  <a:srgbClr val="000000"/>
                </a:solidFill>
                <a:latin typeface="Calibri"/>
                <a:ea typeface="Calibri"/>
              </a:rPr>
              <a:t>Neváhajte nás kontaktovať</a:t>
            </a:r>
            <a:endParaRPr b="0" lang="sk-SK" sz="2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0" lang="sk-SK" sz="2800" spc="-1" strike="noStrike">
                <a:solidFill>
                  <a:srgbClr val="0070c0"/>
                </a:solidFill>
                <a:latin typeface="Calibri"/>
                <a:ea typeface="Calibri"/>
              </a:rPr>
              <a:t>	</a:t>
            </a:r>
            <a:r>
              <a:rPr b="0" lang="sk-SK" sz="2800" spc="-1" strike="noStrike">
                <a:solidFill>
                  <a:srgbClr val="0070c0"/>
                </a:solidFill>
                <a:latin typeface="Calibri"/>
                <a:ea typeface="Calibri"/>
              </a:rPr>
              <a:t>daniel.dupkala@fykos.cz</a:t>
            </a:r>
            <a:endParaRPr b="0" lang="sk-SK" sz="2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0" lang="sk-SK" sz="2800" spc="-1" strike="noStrike">
                <a:solidFill>
                  <a:srgbClr val="0070c0"/>
                </a:solidFill>
                <a:latin typeface="Calibri"/>
                <a:ea typeface="Calibri"/>
              </a:rPr>
              <a:t>	</a:t>
            </a:r>
            <a:r>
              <a:rPr b="0" lang="sk-SK" sz="2800" spc="-1" strike="noStrike">
                <a:solidFill>
                  <a:srgbClr val="0070c0"/>
                </a:solidFill>
                <a:latin typeface="Calibri"/>
                <a:ea typeface="Calibri"/>
              </a:rPr>
              <a:t>daniela@fykos.cz</a:t>
            </a:r>
            <a:endParaRPr b="0" lang="sk-SK" sz="2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0" lang="sk-SK" sz="2800" spc="-1" strike="noStrike">
                <a:solidFill>
                  <a:srgbClr val="0070c0"/>
                </a:solidFill>
                <a:latin typeface="Calibri"/>
                <a:ea typeface="Calibri"/>
              </a:rPr>
              <a:t>	</a:t>
            </a:r>
            <a:r>
              <a:rPr b="0" lang="sk-SK" sz="2800" spc="-1" strike="noStrike">
                <a:solidFill>
                  <a:srgbClr val="0070c0"/>
                </a:solidFill>
                <a:latin typeface="Calibri"/>
                <a:ea typeface="Calibri"/>
              </a:rPr>
              <a:t>fykos@fykos.org</a:t>
            </a:r>
            <a:endParaRPr b="0" lang="sk-SK" sz="2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sk-SK" sz="2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0" lang="sk-SK" sz="2800" spc="-1" strike="noStrike">
                <a:solidFill>
                  <a:srgbClr val="000000"/>
                </a:solidFill>
                <a:latin typeface="Calibri"/>
                <a:ea typeface="Calibri"/>
              </a:rPr>
              <a:t>FYKOSí webová stránka</a:t>
            </a:r>
            <a:endParaRPr b="0" lang="sk-SK" sz="2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0" lang="sk-SK" sz="2800" spc="-1" strike="noStrike">
                <a:solidFill>
                  <a:srgbClr val="0070c0"/>
                </a:solidFill>
                <a:latin typeface="Calibri"/>
                <a:ea typeface="Calibri"/>
              </a:rPr>
              <a:t>	</a:t>
            </a:r>
            <a:r>
              <a:rPr b="0" lang="sk-SK" sz="2800" spc="-1" strike="noStrike">
                <a:solidFill>
                  <a:srgbClr val="0070c0"/>
                </a:solidFill>
                <a:latin typeface="Calibri"/>
                <a:ea typeface="Calibri"/>
              </a:rPr>
              <a:t>https://fykos.cz</a:t>
            </a:r>
            <a:endParaRPr b="0" lang="sk-SK" sz="2800" spc="-1" strike="noStrike">
              <a:latin typeface="Arial"/>
            </a:endParaRPr>
          </a:p>
        </p:txBody>
      </p:sp>
      <p:pic>
        <p:nvPicPr>
          <p:cNvPr id="138" name="Google Shape;221;p16" descr=""/>
          <p:cNvPicPr/>
          <p:nvPr/>
        </p:nvPicPr>
        <p:blipFill>
          <a:blip r:embed="rId1"/>
          <a:stretch/>
        </p:blipFill>
        <p:spPr>
          <a:xfrm>
            <a:off x="5797440" y="2206440"/>
            <a:ext cx="5627880" cy="2885400"/>
          </a:xfrm>
          <a:prstGeom prst="rect">
            <a:avLst/>
          </a:prstGeom>
          <a:ln>
            <a:noFill/>
          </a:ln>
        </p:spPr>
      </p:pic>
      <p:sp>
        <p:nvSpPr>
          <p:cNvPr id="139" name="CustomShape 2"/>
          <p:cNvSpPr/>
          <p:nvPr/>
        </p:nvSpPr>
        <p:spPr>
          <a:xfrm>
            <a:off x="4025160" y="403200"/>
            <a:ext cx="3368520" cy="516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sk-SK" sz="2800" spc="-1" strike="noStrike">
                <a:solidFill>
                  <a:srgbClr val="000000"/>
                </a:solidFill>
                <a:latin typeface="Calibri"/>
                <a:ea typeface="Calibri"/>
              </a:rPr>
              <a:t>Ďakujem za pozornosť</a:t>
            </a:r>
            <a:endParaRPr b="0" lang="sk-SK" sz="2800" spc="-1" strike="noStrike">
              <a:latin typeface="Arial"/>
            </a:endParaRPr>
          </a:p>
        </p:txBody>
      </p:sp>
      <p:sp>
        <p:nvSpPr>
          <p:cNvPr id="140" name="CustomShape 3"/>
          <p:cNvSpPr/>
          <p:nvPr/>
        </p:nvSpPr>
        <p:spPr>
          <a:xfrm>
            <a:off x="5529960" y="6373440"/>
            <a:ext cx="5895360" cy="417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 algn="r">
              <a:lnSpc>
                <a:spcPct val="90000"/>
              </a:lnSpc>
            </a:pPr>
            <a:r>
              <a:rPr b="0" lang="sk-SK" sz="2000" spc="-1" strike="noStrike">
                <a:solidFill>
                  <a:srgbClr val="000000"/>
                </a:solidFill>
                <a:latin typeface="Calibri"/>
                <a:ea typeface="Calibri"/>
              </a:rPr>
              <a:t>Orientačný týždeň UK, 15. september 2020</a:t>
            </a:r>
            <a:endParaRPr b="0" lang="sk-SK" sz="2000" spc="-1" strike="noStrike">
              <a:latin typeface="Arial"/>
            </a:endParaRPr>
          </a:p>
        </p:txBody>
      </p:sp>
    </p:spTree>
  </p:cSld>
  <p:timing>
    <p:tnLst>
      <p:par>
        <p:cTn id="25" dur="indefinite" restart="never" nodeType="tmRoot">
          <p:childTnLst>
            <p:seq>
              <p:cTn id="2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CustomShape 1"/>
          <p:cNvSpPr/>
          <p:nvPr/>
        </p:nvSpPr>
        <p:spPr>
          <a:xfrm>
            <a:off x="2196720" y="210240"/>
            <a:ext cx="1642680" cy="974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90000"/>
              </a:lnSpc>
            </a:pPr>
            <a:r>
              <a:rPr b="0" lang="sk-SK" sz="4400" spc="-1" strike="noStrike">
                <a:solidFill>
                  <a:srgbClr val="0070c0"/>
                </a:solidFill>
                <a:latin typeface="Calibri"/>
                <a:ea typeface="Calibri"/>
              </a:rPr>
              <a:t>FYKOS</a:t>
            </a:r>
            <a:endParaRPr b="0" lang="sk-SK" sz="4400" spc="-1" strike="noStrike">
              <a:latin typeface="Arial"/>
            </a:endParaRPr>
          </a:p>
        </p:txBody>
      </p:sp>
      <p:sp>
        <p:nvSpPr>
          <p:cNvPr id="83" name="CustomShape 2"/>
          <p:cNvSpPr/>
          <p:nvPr/>
        </p:nvSpPr>
        <p:spPr>
          <a:xfrm>
            <a:off x="838080" y="1282320"/>
            <a:ext cx="4359600" cy="1859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 marL="228600" indent="-227520">
              <a:lnSpc>
                <a:spcPct val="90000"/>
              </a:lnSpc>
              <a:buClr>
                <a:srgbClr val="000000"/>
              </a:buClr>
              <a:buFont typeface="Arial"/>
              <a:buChar char="•"/>
            </a:pPr>
            <a:r>
              <a:rPr b="0" lang="sk-SK" sz="1800" spc="-1" strike="noStrike">
                <a:solidFill>
                  <a:srgbClr val="000000"/>
                </a:solidFill>
                <a:latin typeface="Calibri"/>
                <a:ea typeface="Calibri"/>
              </a:rPr>
              <a:t>Založený v roku 1987 – začína 34. ročník</a:t>
            </a:r>
            <a:endParaRPr b="0" lang="sk-SK" sz="1800" spc="-1" strike="noStrike">
              <a:latin typeface="Arial"/>
            </a:endParaRPr>
          </a:p>
          <a:p>
            <a:pPr marL="228600" indent="-22752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sk-SK" sz="1800" spc="-1" strike="noStrike">
                <a:solidFill>
                  <a:srgbClr val="000000"/>
                </a:solidFill>
                <a:latin typeface="Calibri"/>
                <a:ea typeface="Calibri"/>
              </a:rPr>
              <a:t>Zastrešený Ústavom teoretickej fyziky MFF</a:t>
            </a:r>
            <a:endParaRPr b="0" lang="sk-SK" sz="1800" spc="-1" strike="noStrike">
              <a:latin typeface="Arial"/>
            </a:endParaRPr>
          </a:p>
          <a:p>
            <a:pPr marL="228600" indent="-22752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sk-SK" sz="1800" spc="-1" strike="noStrike">
                <a:solidFill>
                  <a:srgbClr val="000000"/>
                </a:solidFill>
                <a:latin typeface="Calibri"/>
                <a:ea typeface="Calibri"/>
              </a:rPr>
              <a:t>Financovaný OPMK</a:t>
            </a:r>
            <a:endParaRPr b="0" lang="sk-SK" sz="1800" spc="-1" strike="noStrike">
              <a:latin typeface="Arial"/>
            </a:endParaRPr>
          </a:p>
          <a:p>
            <a:pPr marL="228600" indent="-22752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sk-SK" sz="1800" spc="-1" strike="noStrike">
                <a:solidFill>
                  <a:srgbClr val="000000"/>
                </a:solidFill>
                <a:latin typeface="Calibri"/>
                <a:ea typeface="Calibri"/>
              </a:rPr>
              <a:t>Približne 40 aktívnych organizátorov</a:t>
            </a:r>
            <a:endParaRPr b="0" lang="sk-SK" sz="1800" spc="-1" strike="noStrike">
              <a:latin typeface="Arial"/>
            </a:endParaRPr>
          </a:p>
          <a:p>
            <a:pPr marL="228600" indent="-22752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sk-SK" sz="1800" spc="-1" strike="noStrike">
                <a:solidFill>
                  <a:srgbClr val="000000"/>
                </a:solidFill>
                <a:latin typeface="Calibri"/>
                <a:ea typeface="Calibri"/>
              </a:rPr>
              <a:t>Prevažne študenti MFF UK, ČVUT</a:t>
            </a:r>
            <a:endParaRPr b="0" lang="sk-SK" sz="1800" spc="-1" strike="noStrike">
              <a:latin typeface="Arial"/>
            </a:endParaRPr>
          </a:p>
        </p:txBody>
      </p:sp>
      <p:pic>
        <p:nvPicPr>
          <p:cNvPr id="84" name="Google Shape;123;p2" descr=""/>
          <p:cNvPicPr/>
          <p:nvPr/>
        </p:nvPicPr>
        <p:blipFill>
          <a:blip r:embed="rId1"/>
          <a:stretch/>
        </p:blipFill>
        <p:spPr>
          <a:xfrm>
            <a:off x="6993000" y="349200"/>
            <a:ext cx="4474800" cy="2982960"/>
          </a:xfrm>
          <a:prstGeom prst="rect">
            <a:avLst/>
          </a:prstGeom>
          <a:ln>
            <a:noFill/>
          </a:ln>
        </p:spPr>
      </p:pic>
      <p:pic>
        <p:nvPicPr>
          <p:cNvPr id="85" name="Google Shape;124;p2" descr=""/>
          <p:cNvPicPr/>
          <p:nvPr/>
        </p:nvPicPr>
        <p:blipFill>
          <a:blip r:embed="rId2"/>
          <a:srcRect l="0" t="-20" r="0" b="0"/>
          <a:stretch/>
        </p:blipFill>
        <p:spPr>
          <a:xfrm>
            <a:off x="6993000" y="3603240"/>
            <a:ext cx="4474800" cy="2982960"/>
          </a:xfrm>
          <a:prstGeom prst="rect">
            <a:avLst/>
          </a:prstGeom>
          <a:ln>
            <a:noFill/>
          </a:ln>
        </p:spPr>
      </p:pic>
      <p:pic>
        <p:nvPicPr>
          <p:cNvPr id="86" name="Google Shape;125;p2" descr=""/>
          <p:cNvPicPr/>
          <p:nvPr/>
        </p:nvPicPr>
        <p:blipFill>
          <a:blip r:embed="rId3"/>
          <a:srcRect l="0" t="25109" r="0" b="6470"/>
          <a:stretch/>
        </p:blipFill>
        <p:spPr>
          <a:xfrm>
            <a:off x="838080" y="3603240"/>
            <a:ext cx="4359600" cy="29829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" dur="indefinite" restart="never" nodeType="tmRoot">
          <p:childTnLst>
            <p:seq>
              <p:cTn id="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CustomShape 1"/>
          <p:cNvSpPr/>
          <p:nvPr/>
        </p:nvSpPr>
        <p:spPr>
          <a:xfrm>
            <a:off x="838080" y="0"/>
            <a:ext cx="10514520" cy="972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 algn="ctr">
              <a:lnSpc>
                <a:spcPct val="90000"/>
              </a:lnSpc>
            </a:pPr>
            <a:r>
              <a:rPr b="0" lang="sk-SK" sz="4400" spc="-1" strike="noStrike">
                <a:solidFill>
                  <a:srgbClr val="0070c0"/>
                </a:solidFill>
                <a:latin typeface="Calibri"/>
                <a:ea typeface="Calibri"/>
              </a:rPr>
              <a:t>Aktivity FYKOSu pre Stredoškolákov</a:t>
            </a:r>
            <a:endParaRPr b="0" lang="sk-SK" sz="4400" spc="-1" strike="noStrike">
              <a:latin typeface="Arial"/>
            </a:endParaRPr>
          </a:p>
        </p:txBody>
      </p:sp>
      <p:sp>
        <p:nvSpPr>
          <p:cNvPr id="88" name="CustomShape 2"/>
          <p:cNvSpPr/>
          <p:nvPr/>
        </p:nvSpPr>
        <p:spPr>
          <a:xfrm>
            <a:off x="838080" y="1255320"/>
            <a:ext cx="10514520" cy="5508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 marL="228600" indent="-227520">
              <a:lnSpc>
                <a:spcPct val="90000"/>
              </a:lnSpc>
              <a:buClr>
                <a:srgbClr val="0070c0"/>
              </a:buClr>
              <a:buFont typeface="Arial"/>
              <a:buChar char="•"/>
            </a:pPr>
            <a:r>
              <a:rPr b="1" lang="sk-SK" sz="1800" spc="-1" strike="noStrike">
                <a:solidFill>
                  <a:srgbClr val="0070c0"/>
                </a:solidFill>
                <a:latin typeface="Calibri"/>
                <a:ea typeface="Calibri"/>
              </a:rPr>
              <a:t>Fyzikální Korespondenční Seminář </a:t>
            </a:r>
            <a:r>
              <a:rPr b="0" lang="sk-SK" sz="1800" spc="-1" strike="noStrike">
                <a:solidFill>
                  <a:srgbClr val="000000"/>
                </a:solidFill>
                <a:latin typeface="Calibri"/>
                <a:ea typeface="Calibri"/>
              </a:rPr>
              <a:t>– hlavná náplň</a:t>
            </a:r>
            <a:endParaRPr b="0" lang="sk-SK" sz="1800" spc="-1" strike="noStrike">
              <a:latin typeface="Arial"/>
            </a:endParaRPr>
          </a:p>
          <a:p>
            <a:pPr marL="228600" indent="-227520">
              <a:lnSpc>
                <a:spcPct val="90000"/>
              </a:lnSpc>
              <a:spcBef>
                <a:spcPts val="1001"/>
              </a:spcBef>
              <a:buClr>
                <a:srgbClr val="0070c0"/>
              </a:buClr>
              <a:buFont typeface="Arial"/>
              <a:buChar char="•"/>
            </a:pPr>
            <a:r>
              <a:rPr b="1" lang="sk-SK" sz="1800" spc="-1" strike="noStrike">
                <a:solidFill>
                  <a:srgbClr val="0070c0"/>
                </a:solidFill>
                <a:latin typeface="Calibri"/>
                <a:ea typeface="Calibri"/>
              </a:rPr>
              <a:t>Soustředění</a:t>
            </a:r>
            <a:r>
              <a:rPr b="0" lang="sk-SK" sz="1800" spc="-1" strike="noStrike">
                <a:solidFill>
                  <a:srgbClr val="0070c0"/>
                </a:solidFill>
                <a:latin typeface="Calibri"/>
                <a:ea typeface="Calibri"/>
              </a:rPr>
              <a:t> </a:t>
            </a:r>
            <a:r>
              <a:rPr b="0" lang="sk-SK" sz="1800" spc="-1" strike="noStrike">
                <a:solidFill>
                  <a:srgbClr val="000000"/>
                </a:solidFill>
                <a:latin typeface="Calibri"/>
                <a:ea typeface="Calibri"/>
              </a:rPr>
              <a:t>– najlepší riešitelia</a:t>
            </a:r>
            <a:br/>
            <a:r>
              <a:rPr b="0" lang="sk-SK" sz="18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sk-SK" sz="1800" spc="-1" strike="noStrike">
                <a:solidFill>
                  <a:srgbClr val="000000"/>
                </a:solidFill>
                <a:latin typeface="Calibri"/>
                <a:ea typeface="Calibri"/>
              </a:rPr>
              <a:t>- 2x ročne (september, marec/apríl)</a:t>
            </a:r>
            <a:endParaRPr b="0" lang="sk-SK" sz="1800" spc="-1" strike="noStrike">
              <a:latin typeface="Arial"/>
            </a:endParaRPr>
          </a:p>
          <a:p>
            <a:pPr marL="228600" indent="-227520">
              <a:lnSpc>
                <a:spcPct val="90000"/>
              </a:lnSpc>
              <a:spcBef>
                <a:spcPts val="1001"/>
              </a:spcBef>
              <a:buClr>
                <a:srgbClr val="0070c0"/>
              </a:buClr>
              <a:buFont typeface="Arial"/>
              <a:buChar char="•"/>
            </a:pPr>
            <a:r>
              <a:rPr b="1" lang="sk-SK" sz="1800" spc="-1" strike="noStrike">
                <a:solidFill>
                  <a:srgbClr val="0070c0"/>
                </a:solidFill>
                <a:latin typeface="Calibri"/>
                <a:ea typeface="Calibri"/>
              </a:rPr>
              <a:t>FYKOSí Fyziklání</a:t>
            </a:r>
            <a:r>
              <a:rPr b="0" lang="sk-SK" sz="1800" spc="-1" strike="noStrike">
                <a:solidFill>
                  <a:srgbClr val="000000"/>
                </a:solidFill>
                <a:latin typeface="Calibri"/>
                <a:ea typeface="Calibri"/>
              </a:rPr>
              <a:t> – tímová súťaž v Prahe</a:t>
            </a:r>
            <a:br/>
            <a:r>
              <a:rPr b="1" lang="sk-SK" sz="18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sk-SK" sz="1800" spc="-1" strike="noStrike">
                <a:solidFill>
                  <a:srgbClr val="000000"/>
                </a:solidFill>
                <a:latin typeface="Calibri"/>
                <a:ea typeface="Calibri"/>
              </a:rPr>
              <a:t>- 12. február 2021 (15. ročník)</a:t>
            </a:r>
            <a:endParaRPr b="0" lang="sk-SK" sz="1800" spc="-1" strike="noStrike">
              <a:latin typeface="Arial"/>
            </a:endParaRPr>
          </a:p>
          <a:p>
            <a:pPr marL="228600" indent="-227520">
              <a:lnSpc>
                <a:spcPct val="90000"/>
              </a:lnSpc>
              <a:spcBef>
                <a:spcPts val="1001"/>
              </a:spcBef>
              <a:buClr>
                <a:srgbClr val="0070c0"/>
              </a:buClr>
              <a:buFont typeface="Arial"/>
              <a:buChar char="•"/>
            </a:pPr>
            <a:r>
              <a:rPr b="1" lang="sk-SK" sz="1800" spc="-1" strike="noStrike">
                <a:solidFill>
                  <a:srgbClr val="0070c0"/>
                </a:solidFill>
                <a:latin typeface="Calibri"/>
                <a:ea typeface="Calibri"/>
              </a:rPr>
              <a:t>Fyziklání Online</a:t>
            </a:r>
            <a:r>
              <a:rPr b="0" lang="sk-SK" sz="1800" spc="-1" strike="noStrike">
                <a:solidFill>
                  <a:srgbClr val="0070c0"/>
                </a:solidFill>
                <a:latin typeface="Calibri"/>
                <a:ea typeface="Calibri"/>
              </a:rPr>
              <a:t> </a:t>
            </a:r>
            <a:r>
              <a:rPr b="0" lang="sk-SK" sz="1800" spc="-1" strike="noStrike">
                <a:solidFill>
                  <a:srgbClr val="000000"/>
                </a:solidFill>
                <a:latin typeface="Calibri"/>
                <a:ea typeface="Calibri"/>
              </a:rPr>
              <a:t>- online tímová súťaž + kategória open</a:t>
            </a:r>
            <a:endParaRPr b="0" lang="sk-SK" sz="1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0" lang="sk-SK" sz="18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sk-SK" sz="1800" spc="-1" strike="noStrike">
                <a:solidFill>
                  <a:srgbClr val="000000"/>
                </a:solidFill>
                <a:latin typeface="Calibri"/>
                <a:ea typeface="Calibri"/>
              </a:rPr>
              <a:t>- 25. november 2020 (10. ročník)</a:t>
            </a:r>
            <a:endParaRPr b="0" lang="sk-SK" sz="1800" spc="-1" strike="noStrike">
              <a:latin typeface="Arial"/>
            </a:endParaRPr>
          </a:p>
          <a:p>
            <a:pPr marL="228600" indent="-227520">
              <a:lnSpc>
                <a:spcPct val="90000"/>
              </a:lnSpc>
              <a:spcBef>
                <a:spcPts val="1001"/>
              </a:spcBef>
              <a:buClr>
                <a:srgbClr val="0070c0"/>
              </a:buClr>
              <a:buFont typeface="Arial"/>
              <a:buChar char="•"/>
            </a:pPr>
            <a:r>
              <a:rPr b="1" lang="sk-SK" sz="1800" spc="-1" strike="noStrike">
                <a:solidFill>
                  <a:srgbClr val="0070c0"/>
                </a:solidFill>
                <a:latin typeface="Calibri"/>
                <a:ea typeface="Calibri"/>
              </a:rPr>
              <a:t>Den s Experimentální Fyzikou</a:t>
            </a:r>
            <a:r>
              <a:rPr b="0" lang="sk-SK" sz="1800" spc="-1" strike="noStrike">
                <a:solidFill>
                  <a:srgbClr val="000000"/>
                </a:solidFill>
                <a:latin typeface="Calibri"/>
                <a:ea typeface="Calibri"/>
              </a:rPr>
              <a:t> – exkurzie po laboratóriách (nie len) MFF UK</a:t>
            </a:r>
            <a:endParaRPr b="0" lang="sk-SK" sz="1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0" lang="sk-SK" sz="18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sk-SK" sz="1800" spc="-1" strike="noStrike">
                <a:solidFill>
                  <a:srgbClr val="000000"/>
                </a:solidFill>
                <a:latin typeface="Calibri"/>
                <a:ea typeface="Calibri"/>
              </a:rPr>
              <a:t>- 6. november 2020, súčasť IAPS School Day</a:t>
            </a:r>
            <a:endParaRPr b="0" lang="sk-SK" sz="1800" spc="-1" strike="noStrike">
              <a:latin typeface="Arial"/>
            </a:endParaRPr>
          </a:p>
          <a:p>
            <a:pPr marL="228600" indent="-227520">
              <a:lnSpc>
                <a:spcPct val="90000"/>
              </a:lnSpc>
              <a:spcBef>
                <a:spcPts val="1001"/>
              </a:spcBef>
              <a:buClr>
                <a:srgbClr val="0070c0"/>
              </a:buClr>
              <a:buFont typeface="Arial"/>
              <a:buChar char="•"/>
            </a:pPr>
            <a:r>
              <a:rPr b="1" lang="sk-SK" sz="1800" spc="-1" strike="noStrike">
                <a:solidFill>
                  <a:srgbClr val="0070c0"/>
                </a:solidFill>
                <a:latin typeface="Calibri"/>
                <a:ea typeface="Calibri"/>
              </a:rPr>
              <a:t>Fyzikální Náboj</a:t>
            </a:r>
            <a:r>
              <a:rPr b="0" lang="sk-SK" sz="1800" spc="-1" strike="noStrike">
                <a:solidFill>
                  <a:srgbClr val="0070c0"/>
                </a:solidFill>
                <a:latin typeface="Calibri"/>
                <a:ea typeface="Calibri"/>
              </a:rPr>
              <a:t> </a:t>
            </a:r>
            <a:r>
              <a:rPr b="0" lang="sk-SK" sz="1800" spc="-1" strike="noStrike">
                <a:solidFill>
                  <a:srgbClr val="000000"/>
                </a:solidFill>
                <a:latin typeface="Calibri"/>
                <a:ea typeface="Calibri"/>
              </a:rPr>
              <a:t>– SŠ tímová fyzikálna súťaž organizovaná v spolupráci so slovenským FKS </a:t>
            </a:r>
            <a:endParaRPr b="0" lang="sk-SK" sz="1800" spc="-1" strike="noStrike">
              <a:latin typeface="Arial"/>
            </a:endParaRPr>
          </a:p>
          <a:p>
            <a:pPr lvl="1" marL="864000" indent="-32328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Font typeface="Noto Sans Symbols"/>
              <a:buChar char="−"/>
            </a:pPr>
            <a:r>
              <a:rPr b="0" lang="sk-SK" sz="1800" spc="-1" strike="noStrike">
                <a:solidFill>
                  <a:srgbClr val="000000"/>
                </a:solidFill>
                <a:latin typeface="Calibri"/>
                <a:ea typeface="Calibri"/>
              </a:rPr>
              <a:t>13. november 2020 (Praha, Ostrava, Moskva)</a:t>
            </a:r>
            <a:endParaRPr b="0" lang="sk-SK" sz="1800" spc="-1" strike="noStrike">
              <a:latin typeface="Arial"/>
            </a:endParaRPr>
          </a:p>
          <a:p>
            <a:pPr marL="228600" indent="-227520">
              <a:lnSpc>
                <a:spcPct val="90000"/>
              </a:lnSpc>
              <a:spcBef>
                <a:spcPts val="1001"/>
              </a:spcBef>
              <a:buClr>
                <a:srgbClr val="0070c0"/>
              </a:buClr>
              <a:buFont typeface="Arial"/>
              <a:buChar char="•"/>
            </a:pPr>
            <a:r>
              <a:rPr b="1" lang="sk-SK" sz="1800" spc="-1" strike="noStrike">
                <a:solidFill>
                  <a:srgbClr val="0070c0"/>
                </a:solidFill>
                <a:latin typeface="Calibri"/>
                <a:ea typeface="Calibri"/>
              </a:rPr>
              <a:t>Týden s Aplikovanou Fyzikou</a:t>
            </a:r>
            <a:r>
              <a:rPr b="0" lang="sk-SK" sz="1800" spc="-1" strike="noStrike">
                <a:solidFill>
                  <a:srgbClr val="0070c0"/>
                </a:solidFill>
                <a:latin typeface="Calibri"/>
                <a:ea typeface="Calibri"/>
              </a:rPr>
              <a:t> </a:t>
            </a:r>
            <a:r>
              <a:rPr b="0" lang="sk-SK" sz="1800" spc="-1" strike="noStrike">
                <a:solidFill>
                  <a:srgbClr val="000000"/>
                </a:solidFill>
                <a:latin typeface="Calibri"/>
                <a:ea typeface="Calibri"/>
              </a:rPr>
              <a:t>– týždňový zájazd</a:t>
            </a:r>
            <a:endParaRPr b="0" lang="sk-SK" sz="1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0" lang="sk-SK" sz="18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r>
              <a:rPr b="0" lang="sk-SK" sz="1800" spc="-1" strike="noStrike">
                <a:solidFill>
                  <a:srgbClr val="000000"/>
                </a:solidFill>
                <a:latin typeface="Calibri"/>
                <a:ea typeface="Calibri"/>
              </a:rPr>
              <a:t>- medzinárodné vedecké centrá a výskumné inštitúcie (CERN, ESRF, BMW ai.)</a:t>
            </a:r>
            <a:endParaRPr b="0" lang="sk-SK" sz="1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r>
              <a:rPr b="0" lang="sk-SK" sz="1800" spc="-1" strike="noStrike">
                <a:solidFill>
                  <a:srgbClr val="000000"/>
                </a:solidFill>
                <a:latin typeface="Calibri"/>
                <a:ea typeface="Calibri"/>
              </a:rPr>
              <a:t>	</a:t>
            </a:r>
            <a:endParaRPr b="0" lang="sk-SK" sz="1800" spc="-1" strike="noStrike">
              <a:latin typeface="Arial"/>
            </a:endParaRPr>
          </a:p>
        </p:txBody>
      </p:sp>
      <p:pic>
        <p:nvPicPr>
          <p:cNvPr id="89" name="Google Shape;132;p3" descr=""/>
          <p:cNvPicPr/>
          <p:nvPr/>
        </p:nvPicPr>
        <p:blipFill>
          <a:blip r:embed="rId1"/>
          <a:stretch/>
        </p:blipFill>
        <p:spPr>
          <a:xfrm>
            <a:off x="8353440" y="1255320"/>
            <a:ext cx="3215160" cy="24534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5" dur="indefinite" restart="never" nodeType="tmRoot">
          <p:childTnLst>
            <p:seq>
              <p:cTn id="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CustomShape 1"/>
          <p:cNvSpPr/>
          <p:nvPr/>
        </p:nvSpPr>
        <p:spPr>
          <a:xfrm>
            <a:off x="838080" y="0"/>
            <a:ext cx="10514520" cy="1031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90000"/>
              </a:lnSpc>
            </a:pPr>
            <a:r>
              <a:rPr b="0" lang="sk-SK" sz="4400" spc="-1" strike="noStrike">
                <a:solidFill>
                  <a:srgbClr val="0070c0"/>
                </a:solidFill>
                <a:latin typeface="Calibri"/>
                <a:ea typeface="Calibri"/>
              </a:rPr>
              <a:t>Fyzikální Korespondenční Seminář</a:t>
            </a:r>
            <a:endParaRPr b="0" lang="sk-SK" sz="4400" spc="-1" strike="noStrike">
              <a:latin typeface="Arial"/>
            </a:endParaRPr>
          </a:p>
        </p:txBody>
      </p:sp>
      <p:pic>
        <p:nvPicPr>
          <p:cNvPr id="91" name="Google Shape;138;p4" descr=""/>
          <p:cNvPicPr/>
          <p:nvPr/>
        </p:nvPicPr>
        <p:blipFill>
          <a:blip r:embed="rId1"/>
          <a:stretch/>
        </p:blipFill>
        <p:spPr>
          <a:xfrm>
            <a:off x="9028800" y="2683440"/>
            <a:ext cx="2676600" cy="2228040"/>
          </a:xfrm>
          <a:prstGeom prst="rect">
            <a:avLst/>
          </a:prstGeom>
          <a:ln>
            <a:noFill/>
          </a:ln>
        </p:spPr>
      </p:pic>
      <p:sp>
        <p:nvSpPr>
          <p:cNvPr id="92" name="CustomShape 2"/>
          <p:cNvSpPr/>
          <p:nvPr/>
        </p:nvSpPr>
        <p:spPr>
          <a:xfrm>
            <a:off x="5943600" y="3276720"/>
            <a:ext cx="303840" cy="303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93" name="Google Shape;140;p4" descr=""/>
          <p:cNvPicPr/>
          <p:nvPr/>
        </p:nvPicPr>
        <p:blipFill>
          <a:blip r:embed="rId2"/>
          <a:stretch/>
        </p:blipFill>
        <p:spPr>
          <a:xfrm>
            <a:off x="866160" y="1296000"/>
            <a:ext cx="7557120" cy="46792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7" dur="indefinite" restart="never" nodeType="tmRoot">
          <p:childTnLst>
            <p:seq>
              <p:cTn id="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CustomShape 1"/>
          <p:cNvSpPr/>
          <p:nvPr/>
        </p:nvSpPr>
        <p:spPr>
          <a:xfrm>
            <a:off x="838080" y="0"/>
            <a:ext cx="10514520" cy="1118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90000"/>
              </a:lnSpc>
            </a:pPr>
            <a:r>
              <a:rPr b="0" lang="sk-SK" sz="4400" spc="-1" strike="noStrike">
                <a:solidFill>
                  <a:srgbClr val="0070c0"/>
                </a:solidFill>
                <a:latin typeface="Calibri"/>
                <a:ea typeface="Calibri"/>
              </a:rPr>
              <a:t>Soustředění</a:t>
            </a:r>
            <a:endParaRPr b="0" lang="sk-SK" sz="4400" spc="-1" strike="noStrike">
              <a:latin typeface="Arial"/>
            </a:endParaRPr>
          </a:p>
        </p:txBody>
      </p:sp>
      <p:pic>
        <p:nvPicPr>
          <p:cNvPr id="95" name="Google Shape;146;p5" descr=""/>
          <p:cNvPicPr/>
          <p:nvPr/>
        </p:nvPicPr>
        <p:blipFill>
          <a:blip r:embed="rId1"/>
          <a:stretch/>
        </p:blipFill>
        <p:spPr>
          <a:xfrm>
            <a:off x="299880" y="1119960"/>
            <a:ext cx="3932640" cy="2619720"/>
          </a:xfrm>
          <a:prstGeom prst="rect">
            <a:avLst/>
          </a:prstGeom>
          <a:ln>
            <a:noFill/>
          </a:ln>
        </p:spPr>
      </p:pic>
      <p:pic>
        <p:nvPicPr>
          <p:cNvPr id="96" name="Google Shape;147;p5" descr=""/>
          <p:cNvPicPr/>
          <p:nvPr/>
        </p:nvPicPr>
        <p:blipFill>
          <a:blip r:embed="rId2"/>
          <a:stretch/>
        </p:blipFill>
        <p:spPr>
          <a:xfrm>
            <a:off x="299880" y="3984840"/>
            <a:ext cx="3932640" cy="2619720"/>
          </a:xfrm>
          <a:prstGeom prst="rect">
            <a:avLst/>
          </a:prstGeom>
          <a:ln>
            <a:noFill/>
          </a:ln>
        </p:spPr>
      </p:pic>
      <p:pic>
        <p:nvPicPr>
          <p:cNvPr id="97" name="Google Shape;148;p5" descr=""/>
          <p:cNvPicPr/>
          <p:nvPr/>
        </p:nvPicPr>
        <p:blipFill>
          <a:blip r:embed="rId3"/>
          <a:srcRect l="0" t="0" r="18123" b="0"/>
          <a:stretch/>
        </p:blipFill>
        <p:spPr>
          <a:xfrm>
            <a:off x="4485600" y="3984840"/>
            <a:ext cx="3219840" cy="2619720"/>
          </a:xfrm>
          <a:prstGeom prst="rect">
            <a:avLst/>
          </a:prstGeom>
          <a:ln>
            <a:noFill/>
          </a:ln>
        </p:spPr>
      </p:pic>
      <p:pic>
        <p:nvPicPr>
          <p:cNvPr id="98" name="Google Shape;149;p5" descr=""/>
          <p:cNvPicPr/>
          <p:nvPr/>
        </p:nvPicPr>
        <p:blipFill>
          <a:blip r:embed="rId4"/>
          <a:srcRect l="11277" t="0" r="6841" b="0"/>
          <a:stretch/>
        </p:blipFill>
        <p:spPr>
          <a:xfrm>
            <a:off x="4485600" y="1119960"/>
            <a:ext cx="3219840" cy="2619720"/>
          </a:xfrm>
          <a:prstGeom prst="rect">
            <a:avLst/>
          </a:prstGeom>
          <a:ln>
            <a:noFill/>
          </a:ln>
        </p:spPr>
      </p:pic>
      <p:pic>
        <p:nvPicPr>
          <p:cNvPr id="99" name="Google Shape;150;p5" descr=""/>
          <p:cNvPicPr/>
          <p:nvPr/>
        </p:nvPicPr>
        <p:blipFill>
          <a:blip r:embed="rId5"/>
          <a:stretch/>
        </p:blipFill>
        <p:spPr>
          <a:xfrm>
            <a:off x="7959600" y="1119960"/>
            <a:ext cx="3931200" cy="2619720"/>
          </a:xfrm>
          <a:prstGeom prst="rect">
            <a:avLst/>
          </a:prstGeom>
          <a:ln>
            <a:noFill/>
          </a:ln>
        </p:spPr>
      </p:pic>
      <p:pic>
        <p:nvPicPr>
          <p:cNvPr id="100" name="Google Shape;151;p5" descr=""/>
          <p:cNvPicPr/>
          <p:nvPr/>
        </p:nvPicPr>
        <p:blipFill>
          <a:blip r:embed="rId6"/>
          <a:stretch/>
        </p:blipFill>
        <p:spPr>
          <a:xfrm>
            <a:off x="7961040" y="3984840"/>
            <a:ext cx="3930120" cy="26197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9" dur="indefinite" restart="never" nodeType="tmRoot">
          <p:childTnLst>
            <p:seq>
              <p:cTn id="1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CustomShape 1"/>
          <p:cNvSpPr/>
          <p:nvPr/>
        </p:nvSpPr>
        <p:spPr>
          <a:xfrm>
            <a:off x="838080" y="15120"/>
            <a:ext cx="10514520" cy="1075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90000"/>
              </a:lnSpc>
            </a:pPr>
            <a:r>
              <a:rPr b="0" lang="sk-SK" sz="4400" spc="-1" strike="noStrike">
                <a:solidFill>
                  <a:srgbClr val="0070c0"/>
                </a:solidFill>
                <a:latin typeface="Calibri"/>
                <a:ea typeface="Calibri"/>
              </a:rPr>
              <a:t>Fyziklání</a:t>
            </a:r>
            <a:endParaRPr b="0" lang="sk-SK" sz="4400" spc="-1" strike="noStrike">
              <a:latin typeface="Arial"/>
            </a:endParaRPr>
          </a:p>
        </p:txBody>
      </p:sp>
      <p:pic>
        <p:nvPicPr>
          <p:cNvPr id="102" name="Google Shape;157;p6" descr=""/>
          <p:cNvPicPr/>
          <p:nvPr/>
        </p:nvPicPr>
        <p:blipFill>
          <a:blip r:embed="rId1"/>
          <a:stretch/>
        </p:blipFill>
        <p:spPr>
          <a:xfrm>
            <a:off x="4189320" y="1188000"/>
            <a:ext cx="3878280" cy="2452320"/>
          </a:xfrm>
          <a:prstGeom prst="rect">
            <a:avLst/>
          </a:prstGeom>
          <a:ln>
            <a:noFill/>
          </a:ln>
        </p:spPr>
      </p:pic>
      <p:pic>
        <p:nvPicPr>
          <p:cNvPr id="103" name="Google Shape;158;p6" descr=""/>
          <p:cNvPicPr/>
          <p:nvPr/>
        </p:nvPicPr>
        <p:blipFill>
          <a:blip r:embed="rId2"/>
          <a:stretch/>
        </p:blipFill>
        <p:spPr>
          <a:xfrm>
            <a:off x="267840" y="1062720"/>
            <a:ext cx="3812760" cy="2541600"/>
          </a:xfrm>
          <a:prstGeom prst="rect">
            <a:avLst/>
          </a:prstGeom>
          <a:ln>
            <a:noFill/>
          </a:ln>
        </p:spPr>
      </p:pic>
      <p:pic>
        <p:nvPicPr>
          <p:cNvPr id="104" name="Google Shape;159;p6" descr=""/>
          <p:cNvPicPr/>
          <p:nvPr/>
        </p:nvPicPr>
        <p:blipFill>
          <a:blip r:embed="rId3"/>
          <a:stretch/>
        </p:blipFill>
        <p:spPr>
          <a:xfrm>
            <a:off x="8259840" y="1076400"/>
            <a:ext cx="3738240" cy="2491920"/>
          </a:xfrm>
          <a:prstGeom prst="rect">
            <a:avLst/>
          </a:prstGeom>
          <a:ln>
            <a:noFill/>
          </a:ln>
        </p:spPr>
      </p:pic>
      <p:pic>
        <p:nvPicPr>
          <p:cNvPr id="105" name="Google Shape;160;p6" descr=""/>
          <p:cNvPicPr/>
          <p:nvPr/>
        </p:nvPicPr>
        <p:blipFill>
          <a:blip r:embed="rId4"/>
          <a:stretch/>
        </p:blipFill>
        <p:spPr>
          <a:xfrm>
            <a:off x="8228160" y="3893040"/>
            <a:ext cx="3779280" cy="2519280"/>
          </a:xfrm>
          <a:prstGeom prst="rect">
            <a:avLst/>
          </a:prstGeom>
          <a:ln>
            <a:noFill/>
          </a:ln>
        </p:spPr>
      </p:pic>
      <p:pic>
        <p:nvPicPr>
          <p:cNvPr id="106" name="Google Shape;161;p6" descr=""/>
          <p:cNvPicPr/>
          <p:nvPr/>
        </p:nvPicPr>
        <p:blipFill>
          <a:blip r:embed="rId5"/>
          <a:stretch/>
        </p:blipFill>
        <p:spPr>
          <a:xfrm>
            <a:off x="267840" y="3866760"/>
            <a:ext cx="3818880" cy="2545560"/>
          </a:xfrm>
          <a:prstGeom prst="rect">
            <a:avLst/>
          </a:prstGeom>
          <a:ln>
            <a:noFill/>
          </a:ln>
        </p:spPr>
      </p:pic>
      <p:pic>
        <p:nvPicPr>
          <p:cNvPr id="107" name="Google Shape;162;p6" descr=""/>
          <p:cNvPicPr/>
          <p:nvPr/>
        </p:nvPicPr>
        <p:blipFill>
          <a:blip r:embed="rId6"/>
          <a:stretch/>
        </p:blipFill>
        <p:spPr>
          <a:xfrm>
            <a:off x="4263840" y="3893040"/>
            <a:ext cx="3779280" cy="25192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1" dur="indefinite" restart="never" nodeType="tmRoot">
          <p:childTnLst>
            <p:seq>
              <p:cTn id="1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CustomShape 1"/>
          <p:cNvSpPr/>
          <p:nvPr/>
        </p:nvSpPr>
        <p:spPr>
          <a:xfrm>
            <a:off x="838080" y="0"/>
            <a:ext cx="10514520" cy="1041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90000"/>
              </a:lnSpc>
            </a:pPr>
            <a:r>
              <a:rPr b="0" lang="sk-SK" sz="4400" spc="-1" strike="noStrike">
                <a:solidFill>
                  <a:srgbClr val="0070c0"/>
                </a:solidFill>
                <a:latin typeface="Calibri"/>
                <a:ea typeface="Calibri"/>
              </a:rPr>
              <a:t>Fyziklání Online</a:t>
            </a:r>
            <a:endParaRPr b="0" lang="sk-SK" sz="4400" spc="-1" strike="noStrike">
              <a:latin typeface="Arial"/>
            </a:endParaRPr>
          </a:p>
        </p:txBody>
      </p:sp>
      <p:pic>
        <p:nvPicPr>
          <p:cNvPr id="109" name="Google Shape;168;p7" descr=""/>
          <p:cNvPicPr/>
          <p:nvPr/>
        </p:nvPicPr>
        <p:blipFill>
          <a:blip r:embed="rId1"/>
          <a:srcRect l="0" t="17807" r="0" b="0"/>
          <a:stretch/>
        </p:blipFill>
        <p:spPr>
          <a:xfrm>
            <a:off x="8204760" y="4160520"/>
            <a:ext cx="3760560" cy="2317680"/>
          </a:xfrm>
          <a:prstGeom prst="rect">
            <a:avLst/>
          </a:prstGeom>
          <a:ln>
            <a:noFill/>
          </a:ln>
        </p:spPr>
      </p:pic>
      <p:pic>
        <p:nvPicPr>
          <p:cNvPr id="110" name="Google Shape;169;p7" descr=""/>
          <p:cNvPicPr/>
          <p:nvPr/>
        </p:nvPicPr>
        <p:blipFill>
          <a:blip r:embed="rId2"/>
          <a:srcRect l="5524" t="0" r="3224" b="0"/>
          <a:stretch/>
        </p:blipFill>
        <p:spPr>
          <a:xfrm>
            <a:off x="4213080" y="4160520"/>
            <a:ext cx="3760560" cy="2317680"/>
          </a:xfrm>
          <a:prstGeom prst="rect">
            <a:avLst/>
          </a:prstGeom>
          <a:ln>
            <a:noFill/>
          </a:ln>
        </p:spPr>
      </p:pic>
      <p:pic>
        <p:nvPicPr>
          <p:cNvPr id="111" name="Google Shape;170;p7" descr=""/>
          <p:cNvPicPr/>
          <p:nvPr/>
        </p:nvPicPr>
        <p:blipFill>
          <a:blip r:embed="rId3"/>
          <a:stretch/>
        </p:blipFill>
        <p:spPr>
          <a:xfrm>
            <a:off x="8204760" y="1140840"/>
            <a:ext cx="3760560" cy="2820600"/>
          </a:xfrm>
          <a:prstGeom prst="rect">
            <a:avLst/>
          </a:prstGeom>
          <a:ln>
            <a:noFill/>
          </a:ln>
        </p:spPr>
      </p:pic>
      <p:pic>
        <p:nvPicPr>
          <p:cNvPr id="112" name="Google Shape;171;p7" descr=""/>
          <p:cNvPicPr/>
          <p:nvPr/>
        </p:nvPicPr>
        <p:blipFill>
          <a:blip r:embed="rId4"/>
          <a:stretch/>
        </p:blipFill>
        <p:spPr>
          <a:xfrm>
            <a:off x="309960" y="1212840"/>
            <a:ext cx="3668760" cy="5183280"/>
          </a:xfrm>
          <a:prstGeom prst="rect">
            <a:avLst/>
          </a:prstGeom>
          <a:ln>
            <a:noFill/>
          </a:ln>
        </p:spPr>
      </p:pic>
      <p:pic>
        <p:nvPicPr>
          <p:cNvPr id="113" name="Google Shape;172;p7" descr=""/>
          <p:cNvPicPr/>
          <p:nvPr/>
        </p:nvPicPr>
        <p:blipFill>
          <a:blip r:embed="rId5"/>
          <a:stretch/>
        </p:blipFill>
        <p:spPr>
          <a:xfrm>
            <a:off x="4211640" y="1142640"/>
            <a:ext cx="3741480" cy="2806920"/>
          </a:xfrm>
          <a:prstGeom prst="rect">
            <a:avLst/>
          </a:prstGeom>
          <a:ln>
            <a:noFill/>
          </a:ln>
        </p:spPr>
      </p:pic>
      <p:sp>
        <p:nvSpPr>
          <p:cNvPr id="114" name="CustomShape 2"/>
          <p:cNvSpPr/>
          <p:nvPr/>
        </p:nvSpPr>
        <p:spPr>
          <a:xfrm>
            <a:off x="1790640" y="113400"/>
            <a:ext cx="1710000" cy="912600"/>
          </a:xfrm>
          <a:prstGeom prst="rect">
            <a:avLst/>
          </a:prstGeom>
          <a:noFill/>
          <a:ln w="9360">
            <a:solidFill>
              <a:srgbClr val="80808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sk-SK" sz="1800" spc="-1" strike="noStrike">
                <a:solidFill>
                  <a:srgbClr val="000000"/>
                </a:solidFill>
                <a:latin typeface="Calibri"/>
                <a:ea typeface="Calibri"/>
              </a:rPr>
              <a:t>39 krajín</a:t>
            </a:r>
            <a:endParaRPr b="0" lang="sk-SK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sk-SK" sz="1800" spc="-1" strike="noStrike">
                <a:solidFill>
                  <a:srgbClr val="000000"/>
                </a:solidFill>
                <a:latin typeface="Calibri"/>
                <a:ea typeface="Calibri"/>
              </a:rPr>
              <a:t>390 tímov</a:t>
            </a:r>
            <a:endParaRPr b="0" lang="sk-SK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sk-SK" sz="1800" spc="-1" strike="noStrike">
                <a:solidFill>
                  <a:srgbClr val="000000"/>
                </a:solidFill>
                <a:latin typeface="Calibri"/>
                <a:ea typeface="Calibri"/>
              </a:rPr>
              <a:t>1779 súťažiacich</a:t>
            </a:r>
            <a:endParaRPr b="0" lang="sk-SK" sz="1800" spc="-1" strike="noStrike">
              <a:latin typeface="Arial"/>
            </a:endParaRPr>
          </a:p>
        </p:txBody>
      </p:sp>
    </p:spTree>
  </p:cSld>
  <p:timing>
    <p:tnLst>
      <p:par>
        <p:cTn id="13" dur="indefinite" restart="never" nodeType="tmRoot">
          <p:childTnLst>
            <p:seq>
              <p:cTn id="1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CustomShape 1"/>
          <p:cNvSpPr/>
          <p:nvPr/>
        </p:nvSpPr>
        <p:spPr>
          <a:xfrm>
            <a:off x="838080" y="0"/>
            <a:ext cx="10514520" cy="1041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90000"/>
              </a:lnSpc>
            </a:pPr>
            <a:r>
              <a:rPr b="0" lang="sk-SK" sz="4400" spc="-1" strike="noStrike">
                <a:solidFill>
                  <a:srgbClr val="0070c0"/>
                </a:solidFill>
                <a:latin typeface="Calibri"/>
                <a:ea typeface="Calibri"/>
              </a:rPr>
              <a:t>Den s Experimentální Fyzikou</a:t>
            </a:r>
            <a:endParaRPr b="0" lang="sk-SK" sz="4400" spc="-1" strike="noStrike">
              <a:latin typeface="Arial"/>
            </a:endParaRPr>
          </a:p>
        </p:txBody>
      </p:sp>
      <p:pic>
        <p:nvPicPr>
          <p:cNvPr id="116" name="Google Shape;179;p9" descr=""/>
          <p:cNvPicPr/>
          <p:nvPr/>
        </p:nvPicPr>
        <p:blipFill>
          <a:blip r:embed="rId1"/>
          <a:stretch/>
        </p:blipFill>
        <p:spPr>
          <a:xfrm>
            <a:off x="192960" y="3863880"/>
            <a:ext cx="3799080" cy="2530800"/>
          </a:xfrm>
          <a:prstGeom prst="rect">
            <a:avLst/>
          </a:prstGeom>
          <a:ln>
            <a:noFill/>
          </a:ln>
        </p:spPr>
      </p:pic>
      <p:pic>
        <p:nvPicPr>
          <p:cNvPr id="117" name="Google Shape;180;p9" descr=""/>
          <p:cNvPicPr/>
          <p:nvPr/>
        </p:nvPicPr>
        <p:blipFill>
          <a:blip r:embed="rId2"/>
          <a:stretch/>
        </p:blipFill>
        <p:spPr>
          <a:xfrm>
            <a:off x="4206960" y="3863880"/>
            <a:ext cx="3799080" cy="2514960"/>
          </a:xfrm>
          <a:prstGeom prst="rect">
            <a:avLst/>
          </a:prstGeom>
          <a:ln>
            <a:noFill/>
          </a:ln>
        </p:spPr>
      </p:pic>
      <p:pic>
        <p:nvPicPr>
          <p:cNvPr id="118" name="Google Shape;181;p9" descr=""/>
          <p:cNvPicPr/>
          <p:nvPr/>
        </p:nvPicPr>
        <p:blipFill>
          <a:blip r:embed="rId3"/>
          <a:stretch/>
        </p:blipFill>
        <p:spPr>
          <a:xfrm>
            <a:off x="4206960" y="1132560"/>
            <a:ext cx="3799080" cy="2531520"/>
          </a:xfrm>
          <a:prstGeom prst="rect">
            <a:avLst/>
          </a:prstGeom>
          <a:ln>
            <a:noFill/>
          </a:ln>
        </p:spPr>
      </p:pic>
      <p:pic>
        <p:nvPicPr>
          <p:cNvPr id="119" name="Google Shape;182;p9" descr=""/>
          <p:cNvPicPr/>
          <p:nvPr/>
        </p:nvPicPr>
        <p:blipFill>
          <a:blip r:embed="rId4"/>
          <a:stretch/>
        </p:blipFill>
        <p:spPr>
          <a:xfrm>
            <a:off x="192960" y="1132560"/>
            <a:ext cx="3799080" cy="2531520"/>
          </a:xfrm>
          <a:prstGeom prst="rect">
            <a:avLst/>
          </a:prstGeom>
          <a:ln>
            <a:noFill/>
          </a:ln>
        </p:spPr>
      </p:pic>
      <p:pic>
        <p:nvPicPr>
          <p:cNvPr id="120" name="Google Shape;183;p9" descr=""/>
          <p:cNvPicPr/>
          <p:nvPr/>
        </p:nvPicPr>
        <p:blipFill>
          <a:blip r:embed="rId5"/>
          <a:stretch/>
        </p:blipFill>
        <p:spPr>
          <a:xfrm>
            <a:off x="8220960" y="1132560"/>
            <a:ext cx="3800160" cy="2531520"/>
          </a:xfrm>
          <a:prstGeom prst="rect">
            <a:avLst/>
          </a:prstGeom>
          <a:ln>
            <a:noFill/>
          </a:ln>
        </p:spPr>
      </p:pic>
      <p:pic>
        <p:nvPicPr>
          <p:cNvPr id="121" name="Google Shape;184;p9" descr=""/>
          <p:cNvPicPr/>
          <p:nvPr/>
        </p:nvPicPr>
        <p:blipFill>
          <a:blip r:embed="rId6"/>
          <a:stretch/>
        </p:blipFill>
        <p:spPr>
          <a:xfrm>
            <a:off x="8220960" y="3863880"/>
            <a:ext cx="3799080" cy="25401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5" dur="indefinite" restart="never" nodeType="tmRoot">
          <p:childTnLst>
            <p:seq>
              <p:cTn id="1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CustomShape 1"/>
          <p:cNvSpPr/>
          <p:nvPr/>
        </p:nvSpPr>
        <p:spPr>
          <a:xfrm>
            <a:off x="838080" y="0"/>
            <a:ext cx="10514520" cy="1168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90000"/>
              </a:lnSpc>
            </a:pPr>
            <a:r>
              <a:rPr b="0" lang="sk-SK" sz="4400" spc="-1" strike="noStrike">
                <a:solidFill>
                  <a:srgbClr val="0070c0"/>
                </a:solidFill>
                <a:latin typeface="Calibri"/>
                <a:ea typeface="Calibri"/>
              </a:rPr>
              <a:t>Fyzikální Náboj</a:t>
            </a:r>
            <a:endParaRPr b="0" lang="sk-SK" sz="4400" spc="-1" strike="noStrike">
              <a:latin typeface="Arial"/>
            </a:endParaRPr>
          </a:p>
        </p:txBody>
      </p:sp>
      <p:pic>
        <p:nvPicPr>
          <p:cNvPr id="123" name="Google Shape;190;p10" descr=""/>
          <p:cNvPicPr/>
          <p:nvPr/>
        </p:nvPicPr>
        <p:blipFill>
          <a:blip r:embed="rId1"/>
          <a:stretch/>
        </p:blipFill>
        <p:spPr>
          <a:xfrm>
            <a:off x="304920" y="298080"/>
            <a:ext cx="1663920" cy="573120"/>
          </a:xfrm>
          <a:prstGeom prst="rect">
            <a:avLst/>
          </a:prstGeom>
          <a:ln>
            <a:noFill/>
          </a:ln>
        </p:spPr>
      </p:pic>
      <p:pic>
        <p:nvPicPr>
          <p:cNvPr id="124" name="Google Shape;191;p10" descr=""/>
          <p:cNvPicPr/>
          <p:nvPr/>
        </p:nvPicPr>
        <p:blipFill>
          <a:blip r:embed="rId2"/>
          <a:srcRect l="3711" t="0" r="568" b="0"/>
          <a:stretch/>
        </p:blipFill>
        <p:spPr>
          <a:xfrm>
            <a:off x="6633720" y="1168200"/>
            <a:ext cx="4420080" cy="2597040"/>
          </a:xfrm>
          <a:prstGeom prst="rect">
            <a:avLst/>
          </a:prstGeom>
          <a:ln>
            <a:noFill/>
          </a:ln>
        </p:spPr>
      </p:pic>
      <p:pic>
        <p:nvPicPr>
          <p:cNvPr id="125" name="Google Shape;192;p10" descr=""/>
          <p:cNvPicPr/>
          <p:nvPr/>
        </p:nvPicPr>
        <p:blipFill>
          <a:blip r:embed="rId3"/>
          <a:stretch/>
        </p:blipFill>
        <p:spPr>
          <a:xfrm>
            <a:off x="1137240" y="3913920"/>
            <a:ext cx="4125240" cy="2750040"/>
          </a:xfrm>
          <a:prstGeom prst="rect">
            <a:avLst/>
          </a:prstGeom>
          <a:ln>
            <a:noFill/>
          </a:ln>
        </p:spPr>
      </p:pic>
      <p:pic>
        <p:nvPicPr>
          <p:cNvPr id="126" name="Google Shape;193;p10" descr=""/>
          <p:cNvPicPr/>
          <p:nvPr/>
        </p:nvPicPr>
        <p:blipFill>
          <a:blip r:embed="rId4"/>
          <a:srcRect l="0" t="6338" r="0" b="0"/>
          <a:stretch/>
        </p:blipFill>
        <p:spPr>
          <a:xfrm>
            <a:off x="1137240" y="1189440"/>
            <a:ext cx="4125240" cy="2575440"/>
          </a:xfrm>
          <a:prstGeom prst="rect">
            <a:avLst/>
          </a:prstGeom>
          <a:ln>
            <a:noFill/>
          </a:ln>
        </p:spPr>
      </p:pic>
      <p:pic>
        <p:nvPicPr>
          <p:cNvPr id="127" name="Google Shape;194;p10" descr=""/>
          <p:cNvPicPr/>
          <p:nvPr/>
        </p:nvPicPr>
        <p:blipFill>
          <a:blip r:embed="rId5"/>
          <a:srcRect l="0" t="17038" r="0" b="0"/>
          <a:stretch/>
        </p:blipFill>
        <p:spPr>
          <a:xfrm>
            <a:off x="6633720" y="3913920"/>
            <a:ext cx="4420080" cy="27500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7" dur="indefinite" restart="never" nodeType="tmRoot">
          <p:childTnLst>
            <p:seq>
              <p:cTn id="1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Application>LibreOffice/6.0.2.1$Windows_X86_64 LibreOffice_project/f7f06a8f319e4b62f9bc5095aa112a65d2f3ac89</Applicat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2018-08-04T18:40:10Z</dcterms:created>
  <dc:creator>Daniel Dupkala</dc:creator>
  <dc:description/>
  <dc:language>sk-SK</dc:language>
  <cp:lastModifiedBy/>
  <dcterms:modified xsi:type="dcterms:W3CDTF">2020-09-15T12:52:36Z</dcterms:modified>
  <cp:revision>2</cp:revision>
  <dc:subject/>
  <dc:title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2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Širokoúhlá obrazovka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15</vt:i4>
  </property>
</Properties>
</file>