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cs-CZ"/>
  <c:roundedCorners val="0"/>
  <c:style val="2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21</c:v>
                </c:pt>
                <c:pt idx="1">
                  <c:v>40</c:v>
                </c:pt>
                <c:pt idx="2">
                  <c:v>37</c:v>
                </c:pt>
                <c:pt idx="3">
                  <c:v>46</c:v>
                </c:pt>
                <c:pt idx="4">
                  <c:v>31</c:v>
                </c:pt>
                <c:pt idx="5">
                  <c:v>48</c:v>
                </c:pt>
                <c:pt idx="6">
                  <c:v>29</c:v>
                </c:pt>
                <c:pt idx="7">
                  <c:v>27</c:v>
                </c:pt>
                <c:pt idx="8">
                  <c:v>27</c:v>
                </c:pt>
                <c:pt idx="9">
                  <c:v>31</c:v>
                </c:pt>
                <c:pt idx="10">
                  <c:v>43</c:v>
                </c:pt>
                <c:pt idx="1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D-481F-8C60-4B8870230AEA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6">
                  <c:v>24</c:v>
                </c:pt>
                <c:pt idx="7">
                  <c:v>30</c:v>
                </c:pt>
                <c:pt idx="8">
                  <c:v>28</c:v>
                </c:pt>
                <c:pt idx="9">
                  <c:v>45</c:v>
                </c:pt>
                <c:pt idx="10">
                  <c:v>33</c:v>
                </c:pt>
                <c:pt idx="1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D-481F-8C60-4B8870230AEA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6">
                  <c:v>21</c:v>
                </c:pt>
                <c:pt idx="7">
                  <c:v>17</c:v>
                </c:pt>
                <c:pt idx="8">
                  <c:v>26</c:v>
                </c:pt>
                <c:pt idx="9">
                  <c:v>29</c:v>
                </c:pt>
                <c:pt idx="10">
                  <c:v>42</c:v>
                </c:pt>
                <c:pt idx="1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D-481F-8C60-4B8870230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70621149"/>
        <c:axId val="98423407"/>
      </c:barChart>
      <c:catAx>
        <c:axId val="70621149"/>
        <c:scaling>
          <c:orientation val="minMax"/>
        </c:scaling>
        <c:delete val="0"/>
        <c:axPos val="b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sz="1197" b="0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lang="cs-CZ" sz="1197" b="0" strike="noStrike" spc="-1">
                    <a:solidFill>
                      <a:srgbClr val="595959"/>
                    </a:solidFill>
                    <a:latin typeface="Calibri"/>
                    <a:ea typeface="DejaVu Sans"/>
                  </a:rPr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64" b="0" strike="noStrike" spc="109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cs-CZ"/>
          </a:p>
        </c:txPr>
        <c:crossAx val="98423407"/>
        <c:crosses val="autoZero"/>
        <c:auto val="1"/>
        <c:lblAlgn val="ctr"/>
        <c:lblOffset val="100"/>
        <c:noMultiLvlLbl val="1"/>
      </c:catAx>
      <c:valAx>
        <c:axId val="98423407"/>
        <c:scaling>
          <c:orientation val="minMax"/>
        </c:scaling>
        <c:delete val="1"/>
        <c:axPos val="l"/>
        <c:title>
          <c:tx>
            <c:rich>
              <a:bodyPr rot="-5400000"/>
              <a:lstStyle/>
              <a:p>
                <a:pPr>
                  <a:defRPr sz="1197" b="0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lang="cs-CZ" sz="1197" b="0" strike="noStrike" spc="-1">
                    <a:solidFill>
                      <a:srgbClr val="595959"/>
                    </a:solidFill>
                    <a:latin typeface="Calibri"/>
                    <a:ea typeface="DejaVu Sans"/>
                  </a:rPr>
                  <a:t>Participated  teams</a:t>
                </a:r>
              </a:p>
            </c:rich>
          </c:tx>
          <c:layout>
            <c:manualLayout>
              <c:xMode val="edge"/>
              <c:yMode val="edge"/>
              <c:x val="3.8106462384600297E-2"/>
              <c:y val="0.17042503758370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70621149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  <c:overlay val="0"/>
      <c:spPr>
        <a:noFill/>
        <a:ln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cs-CZ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2764456981664299"/>
          <c:y val="0.160687405920723"/>
          <c:w val="0.78041255289139599"/>
          <c:h val="0.587932764676367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Category A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64</c:v>
                </c:pt>
                <c:pt idx="1">
                  <c:v>26</c:v>
                </c:pt>
                <c:pt idx="2">
                  <c:v>25</c:v>
                </c:pt>
                <c:pt idx="3">
                  <c:v>33</c:v>
                </c:pt>
                <c:pt idx="4">
                  <c:v>37</c:v>
                </c:pt>
                <c:pt idx="5">
                  <c:v>37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E-41E5-8557-B0234FFCF4B4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Category B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1">
                  <c:v>28</c:v>
                </c:pt>
                <c:pt idx="2">
                  <c:v>42</c:v>
                </c:pt>
                <c:pt idx="3">
                  <c:v>36</c:v>
                </c:pt>
                <c:pt idx="4">
                  <c:v>49</c:v>
                </c:pt>
                <c:pt idx="5">
                  <c:v>44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DE-41E5-8557-B0234FFCF4B4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Category C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  <c:pt idx="1">
                  <c:v>45</c:v>
                </c:pt>
                <c:pt idx="2">
                  <c:v>39</c:v>
                </c:pt>
                <c:pt idx="3">
                  <c:v>34</c:v>
                </c:pt>
                <c:pt idx="4">
                  <c:v>69</c:v>
                </c:pt>
                <c:pt idx="5">
                  <c:v>68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DE-41E5-8557-B0234FFCF4B4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Foreign Students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7"/>
                <c:pt idx="1">
                  <c:v>28</c:v>
                </c:pt>
                <c:pt idx="2">
                  <c:v>26</c:v>
                </c:pt>
                <c:pt idx="3">
                  <c:v>32</c:v>
                </c:pt>
                <c:pt idx="4">
                  <c:v>31</c:v>
                </c:pt>
                <c:pt idx="5">
                  <c:v>48</c:v>
                </c:pt>
                <c:pt idx="6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DE-41E5-8557-B0234FFCF4B4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Open Category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7"/>
                <c:pt idx="0">
                  <c:v>13</c:v>
                </c:pt>
                <c:pt idx="1">
                  <c:v>29</c:v>
                </c:pt>
                <c:pt idx="2">
                  <c:v>32</c:v>
                </c:pt>
                <c:pt idx="3">
                  <c:v>29</c:v>
                </c:pt>
                <c:pt idx="4">
                  <c:v>43</c:v>
                </c:pt>
                <c:pt idx="5">
                  <c:v>51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DE-41E5-8557-B0234FFCF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81945793"/>
        <c:axId val="45279294"/>
      </c:barChart>
      <c:catAx>
        <c:axId val="81945793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sz="1197" b="0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lang="cs-CZ" sz="1197" b="0" strike="noStrike" spc="-1">
                    <a:solidFill>
                      <a:srgbClr val="595959"/>
                    </a:solidFill>
                    <a:latin typeface="Calibri"/>
                    <a:ea typeface="DejaVu Sans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4799012693935097"/>
              <c:y val="0.8817109884596090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64" b="0" strike="noStrike" spc="109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cs-CZ"/>
          </a:p>
        </c:txPr>
        <c:crossAx val="45279294"/>
        <c:crosses val="autoZero"/>
        <c:auto val="1"/>
        <c:lblAlgn val="ctr"/>
        <c:lblOffset val="100"/>
        <c:noMultiLvlLbl val="1"/>
      </c:catAx>
      <c:valAx>
        <c:axId val="45279294"/>
        <c:scaling>
          <c:orientation val="minMax"/>
        </c:scaling>
        <c:delete val="1"/>
        <c:axPos val="l"/>
        <c:title>
          <c:tx>
            <c:rich>
              <a:bodyPr rot="-5400000"/>
              <a:lstStyle/>
              <a:p>
                <a:pPr>
                  <a:defRPr sz="1197" b="0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lang="cs-CZ" sz="1197" b="0" strike="noStrike" spc="-1">
                    <a:solidFill>
                      <a:srgbClr val="595959"/>
                    </a:solidFill>
                    <a:latin typeface="Calibri"/>
                    <a:ea typeface="DejaVu Sans"/>
                  </a:rPr>
                  <a:t>Participated  teams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81945793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11768079698553"/>
          <c:y val="5.3507115937889704E-3"/>
          <c:w val="0.88823192030144704"/>
          <c:h val="0.1744097916419949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62680" y="1221840"/>
            <a:ext cx="9280080" cy="99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sk-SK" sz="3200" b="1" strike="noStrike" spc="-1">
                <a:solidFill>
                  <a:srgbClr val="0070C0"/>
                </a:solidFill>
                <a:latin typeface="Calibri Light"/>
                <a:ea typeface="DejaVu Sans"/>
              </a:rPr>
              <a:t>Aktivity FYKOSu</a:t>
            </a:r>
            <a:endParaRPr lang="sk-SK" sz="32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62680" y="215280"/>
            <a:ext cx="4281840" cy="41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Fyzikální Náboj, 8. 11. 2019</a:t>
            </a:r>
            <a:endParaRPr lang="sk-SK" sz="2000" b="0" strike="noStrike" spc="-1">
              <a:latin typeface="Arial"/>
            </a:endParaRPr>
          </a:p>
        </p:txBody>
      </p:sp>
      <p:pic>
        <p:nvPicPr>
          <p:cNvPr id="78" name="Obrázek 9"/>
          <p:cNvPicPr/>
          <p:nvPr/>
        </p:nvPicPr>
        <p:blipFill>
          <a:blip r:embed="rId2"/>
          <a:stretch/>
        </p:blipFill>
        <p:spPr>
          <a:xfrm>
            <a:off x="415440" y="4747320"/>
            <a:ext cx="4778640" cy="1476000"/>
          </a:xfrm>
          <a:prstGeom prst="rect">
            <a:avLst/>
          </a:prstGeom>
          <a:ln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562680" y="3539160"/>
            <a:ext cx="3747960" cy="11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k-SK" sz="2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Kateřina</a:t>
            </a:r>
            <a:r>
              <a:rPr lang="sk-SK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Rosická</a:t>
            </a:r>
            <a:r>
              <a:rPr dirty="0" smtClean="0"/>
              <a:t/>
            </a:r>
            <a:br>
              <a:rPr dirty="0" smtClean="0"/>
            </a:br>
            <a:r>
              <a:rPr lang="cs-CZ" dirty="0" err="1" smtClean="0"/>
              <a:t>kacka.rosicka</a:t>
            </a:r>
            <a:r>
              <a:rPr lang="sk-SK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@gmail.com</a:t>
            </a:r>
            <a:endParaRPr lang="sk-SK" sz="2400" b="0" strike="noStrike" spc="-1" dirty="0"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7704360" y="3539160"/>
            <a:ext cx="3747960" cy="11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sk-SK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FYKOS</a:t>
            </a:r>
            <a:r>
              <a:t/>
            </a:r>
            <a:br/>
            <a:r>
              <a:rPr lang="sk-SK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fykos@fykos.cz</a:t>
            </a:r>
            <a:r>
              <a:t/>
            </a:r>
            <a:br/>
            <a:r>
              <a:rPr lang="sk-SK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https://fykos.cz</a:t>
            </a:r>
            <a:endParaRPr lang="sk-SK" sz="2400" b="0" strike="noStrike" spc="-1">
              <a:latin typeface="Arial"/>
            </a:endParaRPr>
          </a:p>
        </p:txBody>
      </p:sp>
      <p:pic>
        <p:nvPicPr>
          <p:cNvPr id="81" name="Obrázek 7"/>
          <p:cNvPicPr/>
          <p:nvPr/>
        </p:nvPicPr>
        <p:blipFill>
          <a:blip r:embed="rId3"/>
          <a:stretch/>
        </p:blipFill>
        <p:spPr>
          <a:xfrm>
            <a:off x="8903160" y="4831920"/>
            <a:ext cx="2549160" cy="1306440"/>
          </a:xfrm>
          <a:prstGeom prst="rect">
            <a:avLst/>
          </a:prstGeom>
          <a:ln>
            <a:noFill/>
          </a:ln>
        </p:spPr>
      </p:pic>
      <p:sp>
        <p:nvSpPr>
          <p:cNvPr id="82" name="Line 5"/>
          <p:cNvSpPr/>
          <p:nvPr/>
        </p:nvSpPr>
        <p:spPr>
          <a:xfrm>
            <a:off x="629640" y="2310480"/>
            <a:ext cx="10726560" cy="36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838080" y="0"/>
            <a:ext cx="10514160" cy="133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sk-SK" sz="4400" b="0" strike="noStrike" spc="-1" dirty="0" smtClean="0">
                <a:solidFill>
                  <a:srgbClr val="0070C0"/>
                </a:solidFill>
                <a:latin typeface="Calibri Light"/>
                <a:ea typeface="DejaVu Sans"/>
              </a:rPr>
              <a:t>Proč </a:t>
            </a:r>
            <a:r>
              <a:rPr lang="sk-SK" sz="4400" b="0" strike="noStrike" spc="-1" dirty="0" err="1" smtClean="0">
                <a:solidFill>
                  <a:srgbClr val="0070C0"/>
                </a:solidFill>
                <a:latin typeface="Calibri Light"/>
                <a:ea typeface="DejaVu Sans"/>
              </a:rPr>
              <a:t>řešit</a:t>
            </a:r>
            <a:r>
              <a:rPr lang="sk-SK" sz="4400" b="0" strike="noStrike" spc="-1" dirty="0" smtClean="0">
                <a:solidFill>
                  <a:srgbClr val="0070C0"/>
                </a:solidFill>
                <a:latin typeface="Calibri Light"/>
                <a:ea typeface="DejaVu Sans"/>
              </a:rPr>
              <a:t> </a:t>
            </a:r>
            <a:r>
              <a:rPr lang="sk-SK" sz="4400" b="0" strike="noStrike" spc="-1" dirty="0">
                <a:solidFill>
                  <a:srgbClr val="0070C0"/>
                </a:solidFill>
                <a:latin typeface="Calibri Light"/>
                <a:ea typeface="DejaVu Sans"/>
              </a:rPr>
              <a:t>FYKOS?</a:t>
            </a:r>
            <a:endParaRPr lang="sk-SK" sz="4400" b="0" strike="noStrike" spc="-1" dirty="0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838080" y="1825560"/>
            <a:ext cx="10514160" cy="434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Zdokonalení (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nejen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ve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fyzice</a:t>
            </a:r>
            <a:endParaRPr lang="sk-SK" sz="2800" b="0" strike="noStrike" spc="-1" dirty="0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Účast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na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soustředění</a:t>
            </a:r>
            <a:endParaRPr lang="sk-SK" sz="2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Noví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kamarádi</a:t>
            </a:r>
            <a:endParaRPr lang="sk-SK" sz="2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Věcné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ceny</a:t>
            </a:r>
            <a:endParaRPr lang="sk-SK" sz="2800" b="0" strike="noStrike" spc="-1" dirty="0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Odpuštění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přijimacích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zkoušek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na </a:t>
            </a:r>
            <a:r>
              <a:rPr lang="sk-SK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MFF UK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díky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osvědčení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úspěšného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řešitele</a:t>
            </a: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71040" y="2033640"/>
            <a:ext cx="7315560" cy="278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k-SK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případě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otázek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800" b="0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pište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k-SK" sz="2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lang="sk-SK" sz="2800" b="0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kacka.rosicka@gmail.com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k-SK" sz="2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	fykos@fykos.cz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k-SK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FYKOSí</a:t>
            </a:r>
            <a:r>
              <a:rPr lang="sk-SK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web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k-SK" sz="2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	https://fykos.cz</a:t>
            </a:r>
            <a:endParaRPr lang="sk-SK" sz="2800" b="0" strike="noStrike" spc="-1" dirty="0">
              <a:latin typeface="Arial"/>
            </a:endParaRPr>
          </a:p>
        </p:txBody>
      </p:sp>
      <p:pic>
        <p:nvPicPr>
          <p:cNvPr id="136" name="Obrázek 7"/>
          <p:cNvPicPr/>
          <p:nvPr/>
        </p:nvPicPr>
        <p:blipFill>
          <a:blip r:embed="rId2"/>
          <a:stretch/>
        </p:blipFill>
        <p:spPr>
          <a:xfrm>
            <a:off x="5797440" y="2206440"/>
            <a:ext cx="5627520" cy="28850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4413240" y="403200"/>
            <a:ext cx="336672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Děkuji</a:t>
            </a:r>
            <a:r>
              <a:rPr lang="sk-SK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za </a:t>
            </a:r>
            <a:r>
              <a:rPr lang="sk-SK" sz="2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pozornost</a:t>
            </a:r>
            <a:endParaRPr lang="sk-SK" sz="2800" b="0" strike="noStrike" spc="-1" dirty="0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7143120" y="6373440"/>
            <a:ext cx="4281840" cy="41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k-SK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Fyzikální Náboj, 8. 11. 2019</a:t>
            </a:r>
            <a:endParaRPr lang="sk-SK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38080" y="0"/>
            <a:ext cx="1051416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sk-SK" sz="4400" b="0" strike="noStrike" spc="-1">
                <a:solidFill>
                  <a:srgbClr val="0070C0"/>
                </a:solidFill>
                <a:latin typeface="Calibri Light"/>
                <a:ea typeface="DejaVu Sans"/>
              </a:rPr>
              <a:t>Aktivity FYKOSu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838080" y="1255320"/>
            <a:ext cx="10514160" cy="550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sk-SK" sz="18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Fyzikální</a:t>
            </a:r>
            <a:r>
              <a:rPr lang="sk-SK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sk-SK" sz="18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korespondenční</a:t>
            </a:r>
            <a:r>
              <a:rPr lang="sk-SK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sk-SK" sz="18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seminář</a:t>
            </a:r>
            <a:r>
              <a:rPr lang="sk-SK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klíčová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aktivita</a:t>
            </a:r>
            <a:endParaRPr lang="sk-SK" sz="1800" b="0" strike="noStrike" spc="-1" dirty="0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sk-SK" sz="1800" b="1" strike="noStrike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Soustředění</a:t>
            </a:r>
            <a:r>
              <a:rPr lang="sk-SK" sz="1800" b="0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pro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nejlepší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řešitele</a:t>
            </a:r>
            <a:r>
              <a:rPr dirty="0"/>
              <a:t/>
            </a:r>
            <a:br>
              <a:rPr dirty="0"/>
            </a:b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	     - 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dvakrát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ročně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přelom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března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/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dubna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září</a:t>
            </a:r>
            <a:endParaRPr lang="sk-SK" sz="1800" b="0" strike="noStrike" spc="-1" dirty="0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sk-SK" sz="18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Fyziklání</a:t>
            </a:r>
            <a:r>
              <a:rPr lang="sk-SK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</a:t>
            </a:r>
            <a:r>
              <a:rPr lang="sk-SK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soutěž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pětičlenných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týmů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studentů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SŠ</a:t>
            </a:r>
            <a:r>
              <a:rPr dirty="0"/>
              <a:t/>
            </a:r>
            <a:br>
              <a:rPr dirty="0"/>
            </a:br>
            <a:r>
              <a:rPr lang="sk-SK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	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příští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ročník </a:t>
            </a:r>
            <a:r>
              <a:rPr lang="sk-SK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14</a:t>
            </a:r>
            <a:r>
              <a:rPr lang="sk-SK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2. 2020 v </a:t>
            </a:r>
            <a:r>
              <a:rPr lang="sk-SK" sz="1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Praze</a:t>
            </a:r>
            <a:r>
              <a:rPr lang="sk-SK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!</a:t>
            </a: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sk-SK" sz="1800" b="1" strike="noStrike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Fyziklání</a:t>
            </a:r>
            <a:r>
              <a:rPr lang="sk-SK" sz="18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sk-SK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online</a:t>
            </a:r>
            <a:r>
              <a:rPr lang="sk-SK" sz="1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–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týmová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online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soutěž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otevřená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pro každého</a:t>
            </a:r>
            <a:r>
              <a:rPr dirty="0"/>
              <a:t/>
            </a:r>
            <a:br>
              <a:rPr dirty="0"/>
            </a:b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		   - 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tento rok </a:t>
            </a:r>
            <a:r>
              <a:rPr lang="sk-SK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27</a:t>
            </a:r>
            <a:r>
              <a:rPr lang="sk-SK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11. 2019</a:t>
            </a:r>
            <a:endParaRPr lang="sk-SK" sz="1800" b="1" strike="noStrike" spc="-1" dirty="0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sk-SK" sz="18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Týden</a:t>
            </a:r>
            <a:r>
              <a:rPr lang="sk-SK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s aplikovanou fyzikou</a:t>
            </a:r>
            <a:r>
              <a:rPr lang="sk-SK" sz="1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–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návštěvy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mezinárodních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vědeckých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a technologických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institucí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CERN, ESRF...)</a:t>
            </a:r>
            <a:endParaRPr lang="sk-SK" sz="1800" b="0" strike="noStrike" spc="-1" dirty="0">
              <a:latin typeface="Arial"/>
            </a:endParaRPr>
          </a:p>
          <a:p>
            <a:pPr marL="226800" indent="-2268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sk-SK" sz="18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Den</a:t>
            </a:r>
            <a:r>
              <a:rPr lang="sk-SK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s </a:t>
            </a:r>
            <a:r>
              <a:rPr lang="sk-SK" sz="18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experimentální</a:t>
            </a:r>
            <a:r>
              <a:rPr lang="sk-SK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fyzikou</a:t>
            </a:r>
            <a:r>
              <a:rPr lang="sk-SK" sz="1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exkurze 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laboratoří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UK a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vědeckých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pracovišť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v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Praze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okolí</a:t>
            </a: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sk-SK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					 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sk-SK" spc="-1" dirty="0" smtClean="0">
                <a:solidFill>
                  <a:srgbClr val="000000"/>
                </a:solidFill>
                <a:latin typeface="Calibri"/>
                <a:ea typeface="DejaVu Sans"/>
              </a:rPr>
              <a:t>už v </a:t>
            </a:r>
            <a:r>
              <a:rPr lang="sk-SK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pondělí</a:t>
            </a:r>
            <a:r>
              <a:rPr lang="sk-SK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11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11. 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2019									 - </a:t>
            </a:r>
            <a:r>
              <a:rPr lang="sk-SK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deadline</a:t>
            </a:r>
            <a:r>
              <a:rPr lang="sk-SK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 </a:t>
            </a:r>
            <a:r>
              <a:rPr lang="sk-SK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přihlašování</a:t>
            </a:r>
            <a:r>
              <a:rPr lang="sk-SK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DNES (8.11.)</a:t>
            </a:r>
            <a:endParaRPr lang="sk-SK" b="1" strike="noStrike" spc="-1" dirty="0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sk-SK" sz="1800" b="1" strike="noStrike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Fyzikální</a:t>
            </a:r>
            <a:r>
              <a:rPr lang="sk-SK" sz="18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sk-SK" sz="1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Náboj</a:t>
            </a:r>
            <a:r>
              <a:rPr lang="sk-SK" sz="1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–</a:t>
            </a: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týmová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soutěž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pořádaná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ve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spolupráci </a:t>
            </a: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se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slovenským FKS</a:t>
            </a:r>
            <a:endParaRPr lang="sk-SK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38080" y="0"/>
            <a:ext cx="1051416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sk-SK" sz="4400" b="0" strike="noStrike" spc="-1" dirty="0" err="1" smtClean="0">
                <a:solidFill>
                  <a:srgbClr val="0070C0"/>
                </a:solidFill>
                <a:latin typeface="Calibri Light"/>
                <a:ea typeface="DejaVu Sans"/>
              </a:rPr>
              <a:t>Seminář</a:t>
            </a:r>
            <a:endParaRPr lang="sk-SK" sz="44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38080" y="1255320"/>
            <a:ext cx="10514160" cy="550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 sérií </a:t>
            </a:r>
            <a:r>
              <a:rPr lang="sk-SK" sz="20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ročně</a:t>
            </a:r>
            <a:endParaRPr lang="sk-SK" sz="2000" b="0" strike="noStrike" spc="-1" dirty="0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8 úloh v </a:t>
            </a:r>
            <a:r>
              <a:rPr lang="sk-SK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každé </a:t>
            </a:r>
            <a:r>
              <a:rPr lang="sk-SK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sérii:</a:t>
            </a:r>
            <a:endParaRPr lang="sk-SK" sz="2000" b="0" strike="noStrike" spc="-1" dirty="0"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 jednoduché</a:t>
            </a:r>
            <a:endParaRPr lang="sk-SK" sz="2000" b="0" strike="noStrike" spc="-1" dirty="0"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 </a:t>
            </a:r>
            <a:r>
              <a:rPr lang="sk-SK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„klasické“</a:t>
            </a:r>
            <a:endParaRPr lang="sk-SK" sz="2000" b="0" strike="noStrike" spc="-1" dirty="0"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Problémová</a:t>
            </a:r>
            <a:endParaRPr lang="sk-SK" sz="2000" b="0" strike="noStrike" spc="-1" dirty="0"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sk-SK" sz="20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Experimentální</a:t>
            </a:r>
            <a:endParaRPr lang="sk-SK" sz="2000" b="0" strike="noStrike" spc="-1" dirty="0"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Seriálová</a:t>
            </a:r>
            <a:endParaRPr lang="sk-SK" sz="2000" b="0" strike="noStrike" spc="-1" dirty="0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134"/>
              </a:spcBef>
              <a:buClr>
                <a:srgbClr val="0070C0"/>
              </a:buClr>
              <a:buFont typeface="Arial"/>
              <a:buChar char="•"/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Seriál na </a:t>
            </a:r>
            <a:r>
              <a:rPr lang="sk-SK" sz="20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pokračování</a:t>
            </a:r>
            <a:endParaRPr lang="sk-SK" sz="2000" b="0" strike="noStrike" spc="-1" dirty="0"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Tento rok Tipy a triky </a:t>
            </a:r>
            <a:r>
              <a:rPr lang="sk-SK" sz="20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při</a:t>
            </a:r>
            <a:r>
              <a:rPr lang="sk-SK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0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řešení</a:t>
            </a:r>
            <a:r>
              <a:rPr lang="sk-SK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20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fyzikálních</a:t>
            </a:r>
            <a:r>
              <a:rPr lang="sk-SK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úloh</a:t>
            </a:r>
            <a:endParaRPr lang="sk-SK" sz="2000" b="0" strike="noStrike" spc="-1" dirty="0">
              <a:latin typeface="Arial"/>
            </a:endParaRPr>
          </a:p>
          <a:p>
            <a:pPr marL="226800" indent="-226800">
              <a:lnSpc>
                <a:spcPct val="100000"/>
              </a:lnSpc>
              <a:spcBef>
                <a:spcPts val="1134"/>
              </a:spcBef>
              <a:buClr>
                <a:srgbClr val="0070C0"/>
              </a:buClr>
              <a:buFont typeface="Arial"/>
              <a:buChar char="•"/>
            </a:pPr>
            <a:r>
              <a:rPr lang="sk-SK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Deadline</a:t>
            </a:r>
            <a:r>
              <a:rPr lang="sk-SK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2. série </a:t>
            </a:r>
            <a:r>
              <a:rPr lang="sk-SK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19. 11. 2019</a:t>
            </a:r>
            <a:endParaRPr lang="sk-SK" sz="2000" b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38080" y="0"/>
            <a:ext cx="10514160" cy="111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sk-SK" sz="4400" b="0" strike="noStrike" spc="-1" dirty="0" err="1" smtClean="0">
                <a:solidFill>
                  <a:srgbClr val="0070C0"/>
                </a:solidFill>
                <a:latin typeface="Calibri Light"/>
                <a:ea typeface="DejaVu Sans"/>
              </a:rPr>
              <a:t>Soustředění</a:t>
            </a:r>
            <a:endParaRPr lang="sk-SK" sz="4400" b="0" strike="noStrike" spc="-1" dirty="0">
              <a:latin typeface="Arial"/>
            </a:endParaRPr>
          </a:p>
        </p:txBody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299880" y="1119960"/>
            <a:ext cx="3932280" cy="2619360"/>
          </a:xfrm>
          <a:prstGeom prst="rect">
            <a:avLst/>
          </a:prstGeom>
          <a:ln>
            <a:noFill/>
          </a:ln>
        </p:spPr>
      </p:pic>
      <p:pic>
        <p:nvPicPr>
          <p:cNvPr id="89" name="Picture 2"/>
          <p:cNvPicPr/>
          <p:nvPr/>
        </p:nvPicPr>
        <p:blipFill>
          <a:blip r:embed="rId3"/>
          <a:stretch/>
        </p:blipFill>
        <p:spPr>
          <a:xfrm>
            <a:off x="299880" y="3984840"/>
            <a:ext cx="3932280" cy="2619360"/>
          </a:xfrm>
          <a:prstGeom prst="rect">
            <a:avLst/>
          </a:prstGeom>
          <a:ln>
            <a:noFill/>
          </a:ln>
        </p:spPr>
      </p:pic>
      <p:pic>
        <p:nvPicPr>
          <p:cNvPr id="90" name="Picture 10"/>
          <p:cNvPicPr/>
          <p:nvPr/>
        </p:nvPicPr>
        <p:blipFill>
          <a:blip r:embed="rId4"/>
          <a:srcRect r="18123"/>
          <a:stretch/>
        </p:blipFill>
        <p:spPr>
          <a:xfrm>
            <a:off x="4485600" y="3984840"/>
            <a:ext cx="3219480" cy="2619360"/>
          </a:xfrm>
          <a:prstGeom prst="rect">
            <a:avLst/>
          </a:prstGeom>
          <a:ln>
            <a:noFill/>
          </a:ln>
        </p:spPr>
      </p:pic>
      <p:pic>
        <p:nvPicPr>
          <p:cNvPr id="91" name="Picture 4"/>
          <p:cNvPicPr/>
          <p:nvPr/>
        </p:nvPicPr>
        <p:blipFill>
          <a:blip r:embed="rId5"/>
          <a:srcRect l="11277" r="6841"/>
          <a:stretch/>
        </p:blipFill>
        <p:spPr>
          <a:xfrm>
            <a:off x="4485600" y="1119960"/>
            <a:ext cx="3219480" cy="2619360"/>
          </a:xfrm>
          <a:prstGeom prst="rect">
            <a:avLst/>
          </a:prstGeom>
          <a:ln>
            <a:noFill/>
          </a:ln>
        </p:spPr>
      </p:pic>
      <p:pic>
        <p:nvPicPr>
          <p:cNvPr id="92" name="Picture 12"/>
          <p:cNvPicPr/>
          <p:nvPr/>
        </p:nvPicPr>
        <p:blipFill>
          <a:blip r:embed="rId6"/>
          <a:stretch/>
        </p:blipFill>
        <p:spPr>
          <a:xfrm>
            <a:off x="7959600" y="1119960"/>
            <a:ext cx="3930840" cy="2619360"/>
          </a:xfrm>
          <a:prstGeom prst="rect">
            <a:avLst/>
          </a:prstGeom>
          <a:ln>
            <a:noFill/>
          </a:ln>
        </p:spPr>
      </p:pic>
      <p:pic>
        <p:nvPicPr>
          <p:cNvPr id="93" name="Picture 14"/>
          <p:cNvPicPr/>
          <p:nvPr/>
        </p:nvPicPr>
        <p:blipFill>
          <a:blip r:embed="rId7"/>
          <a:stretch/>
        </p:blipFill>
        <p:spPr>
          <a:xfrm>
            <a:off x="7961040" y="3984840"/>
            <a:ext cx="3929760" cy="261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38080" y="15120"/>
            <a:ext cx="10514160" cy="10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sk-SK" sz="4400" b="0" strike="noStrike" spc="-1">
                <a:solidFill>
                  <a:srgbClr val="0070C0"/>
                </a:solidFill>
                <a:latin typeface="Calibri Light"/>
                <a:ea typeface="DejaVu Sans"/>
              </a:rPr>
              <a:t>Fyziklání</a:t>
            </a:r>
            <a:endParaRPr lang="sk-SK" sz="4400" b="0" strike="noStrike" spc="-1">
              <a:latin typeface="Arial"/>
            </a:endParaRPr>
          </a:p>
        </p:txBody>
      </p:sp>
      <p:graphicFrame>
        <p:nvGraphicFramePr>
          <p:cNvPr id="95" name="Graf 3"/>
          <p:cNvGraphicFramePr/>
          <p:nvPr/>
        </p:nvGraphicFramePr>
        <p:xfrm>
          <a:off x="4262760" y="1244160"/>
          <a:ext cx="3665160" cy="263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6" name="Picture 2"/>
          <p:cNvPicPr/>
          <p:nvPr/>
        </p:nvPicPr>
        <p:blipFill>
          <a:blip r:embed="rId3"/>
          <a:stretch/>
        </p:blipFill>
        <p:spPr>
          <a:xfrm>
            <a:off x="10736640" y="254160"/>
            <a:ext cx="1216440" cy="60768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97" name="Picture 4"/>
          <p:cNvPicPr/>
          <p:nvPr/>
        </p:nvPicPr>
        <p:blipFill>
          <a:blip r:embed="rId4"/>
          <a:stretch/>
        </p:blipFill>
        <p:spPr>
          <a:xfrm>
            <a:off x="9483120" y="249120"/>
            <a:ext cx="920880" cy="61344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98" name="Picture 6"/>
          <p:cNvPicPr/>
          <p:nvPr/>
        </p:nvPicPr>
        <p:blipFill>
          <a:blip r:embed="rId5"/>
          <a:srcRect l="786"/>
          <a:stretch/>
        </p:blipFill>
        <p:spPr>
          <a:xfrm>
            <a:off x="8064000" y="249120"/>
            <a:ext cx="1086120" cy="61524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99" name="Picture 10"/>
          <p:cNvPicPr/>
          <p:nvPr/>
        </p:nvPicPr>
        <p:blipFill>
          <a:blip r:embed="rId6"/>
          <a:stretch/>
        </p:blipFill>
        <p:spPr>
          <a:xfrm>
            <a:off x="2705760" y="254160"/>
            <a:ext cx="912240" cy="60768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100" name="Picture 12"/>
          <p:cNvPicPr/>
          <p:nvPr/>
        </p:nvPicPr>
        <p:blipFill>
          <a:blip r:embed="rId7"/>
          <a:stretch/>
        </p:blipFill>
        <p:spPr>
          <a:xfrm>
            <a:off x="828360" y="254160"/>
            <a:ext cx="912240" cy="60768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101" name="Obrázek 4"/>
          <p:cNvPicPr/>
          <p:nvPr/>
        </p:nvPicPr>
        <p:blipFill>
          <a:blip r:embed="rId8"/>
          <a:stretch/>
        </p:blipFill>
        <p:spPr>
          <a:xfrm>
            <a:off x="332640" y="1244160"/>
            <a:ext cx="3805200" cy="2534760"/>
          </a:xfrm>
          <a:prstGeom prst="rect">
            <a:avLst/>
          </a:prstGeom>
          <a:ln>
            <a:noFill/>
          </a:ln>
        </p:spPr>
      </p:pic>
      <p:pic>
        <p:nvPicPr>
          <p:cNvPr id="102" name="Obrázek 7"/>
          <p:cNvPicPr/>
          <p:nvPr/>
        </p:nvPicPr>
        <p:blipFill>
          <a:blip r:embed="rId9"/>
          <a:stretch/>
        </p:blipFill>
        <p:spPr>
          <a:xfrm>
            <a:off x="332640" y="4014000"/>
            <a:ext cx="3805200" cy="2534760"/>
          </a:xfrm>
          <a:prstGeom prst="rect">
            <a:avLst/>
          </a:prstGeom>
          <a:ln>
            <a:noFill/>
          </a:ln>
        </p:spPr>
      </p:pic>
      <p:pic>
        <p:nvPicPr>
          <p:cNvPr id="103" name="Obrázek 11"/>
          <p:cNvPicPr/>
          <p:nvPr/>
        </p:nvPicPr>
        <p:blipFill>
          <a:blip r:embed="rId10"/>
          <a:stretch/>
        </p:blipFill>
        <p:spPr>
          <a:xfrm>
            <a:off x="8052480" y="1244160"/>
            <a:ext cx="3805200" cy="2534760"/>
          </a:xfrm>
          <a:prstGeom prst="rect">
            <a:avLst/>
          </a:prstGeom>
          <a:ln>
            <a:noFill/>
          </a:ln>
        </p:spPr>
      </p:pic>
      <p:pic>
        <p:nvPicPr>
          <p:cNvPr id="104" name="Picture 2"/>
          <p:cNvPicPr/>
          <p:nvPr/>
        </p:nvPicPr>
        <p:blipFill>
          <a:blip r:embed="rId11"/>
          <a:srcRect l="554"/>
          <a:stretch/>
        </p:blipFill>
        <p:spPr>
          <a:xfrm>
            <a:off x="8052480" y="4014000"/>
            <a:ext cx="3781800" cy="2534760"/>
          </a:xfrm>
          <a:prstGeom prst="rect">
            <a:avLst/>
          </a:prstGeom>
          <a:ln>
            <a:noFill/>
          </a:ln>
        </p:spPr>
      </p:pic>
      <p:pic>
        <p:nvPicPr>
          <p:cNvPr id="105" name="Picture 4"/>
          <p:cNvPicPr/>
          <p:nvPr/>
        </p:nvPicPr>
        <p:blipFill>
          <a:blip r:embed="rId12"/>
          <a:srcRect l="3995" r="3624"/>
          <a:stretch/>
        </p:blipFill>
        <p:spPr>
          <a:xfrm>
            <a:off x="4345920" y="4014000"/>
            <a:ext cx="3512880" cy="253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838080" y="0"/>
            <a:ext cx="10514160" cy="10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sk-SK" sz="4400" b="0" strike="noStrike" spc="-1">
                <a:solidFill>
                  <a:srgbClr val="0070C0"/>
                </a:solidFill>
                <a:latin typeface="Calibri Light"/>
                <a:ea typeface="DejaVu Sans"/>
              </a:rPr>
              <a:t>Fyziklání online</a:t>
            </a:r>
            <a:endParaRPr lang="sk-SK" sz="4400" b="0" strike="noStrike" spc="-1">
              <a:latin typeface="Arial"/>
            </a:endParaRPr>
          </a:p>
        </p:txBody>
      </p:sp>
      <p:graphicFrame>
        <p:nvGraphicFramePr>
          <p:cNvPr id="107" name="Graf 3"/>
          <p:cNvGraphicFramePr/>
          <p:nvPr/>
        </p:nvGraphicFramePr>
        <p:xfrm>
          <a:off x="4053600" y="1240200"/>
          <a:ext cx="4083480" cy="286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8" name="CustomShape 2"/>
          <p:cNvSpPr/>
          <p:nvPr/>
        </p:nvSpPr>
        <p:spPr>
          <a:xfrm>
            <a:off x="1226880" y="198000"/>
            <a:ext cx="1614240" cy="637920"/>
          </a:xfrm>
          <a:prstGeom prst="rect">
            <a:avLst/>
          </a:prstGeom>
          <a:noFill/>
          <a:ln w="3240">
            <a:solidFill>
              <a:schemeClr val="bg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34 </a:t>
            </a:r>
            <a:r>
              <a:rPr lang="sk-SK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států</a:t>
            </a:r>
            <a:r>
              <a:rPr dirty="0"/>
              <a:t/>
            </a:r>
            <a:br>
              <a:rPr dirty="0"/>
            </a:br>
            <a:r>
              <a:rPr lang="sk-SK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Kategorie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sk-SK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Open</a:t>
            </a:r>
            <a:endParaRPr lang="sk-SK" sz="1800" b="0" strike="noStrike" spc="-1" dirty="0">
              <a:latin typeface="Arial"/>
            </a:endParaRPr>
          </a:p>
        </p:txBody>
      </p:sp>
      <p:pic>
        <p:nvPicPr>
          <p:cNvPr id="109" name="Obrázek 5"/>
          <p:cNvPicPr/>
          <p:nvPr/>
        </p:nvPicPr>
        <p:blipFill>
          <a:blip r:embed="rId3"/>
          <a:stretch/>
        </p:blipFill>
        <p:spPr>
          <a:xfrm>
            <a:off x="223560" y="1240200"/>
            <a:ext cx="3760200" cy="533700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110" name="Picture 2"/>
          <p:cNvPicPr/>
          <p:nvPr/>
        </p:nvPicPr>
        <p:blipFill>
          <a:blip r:embed="rId4"/>
          <a:srcRect t="17807"/>
          <a:stretch/>
        </p:blipFill>
        <p:spPr>
          <a:xfrm>
            <a:off x="8206920" y="4259880"/>
            <a:ext cx="3760200" cy="2317320"/>
          </a:xfrm>
          <a:prstGeom prst="rect">
            <a:avLst/>
          </a:prstGeom>
          <a:ln>
            <a:noFill/>
          </a:ln>
        </p:spPr>
      </p:pic>
      <p:pic>
        <p:nvPicPr>
          <p:cNvPr id="111" name="Picture 4"/>
          <p:cNvPicPr/>
          <p:nvPr/>
        </p:nvPicPr>
        <p:blipFill>
          <a:blip r:embed="rId5"/>
          <a:srcRect l="5528" r="3224"/>
          <a:stretch/>
        </p:blipFill>
        <p:spPr>
          <a:xfrm>
            <a:off x="4215240" y="4259880"/>
            <a:ext cx="3760200" cy="2317320"/>
          </a:xfrm>
          <a:prstGeom prst="rect">
            <a:avLst/>
          </a:prstGeom>
          <a:ln>
            <a:noFill/>
          </a:ln>
        </p:spPr>
      </p:pic>
      <p:pic>
        <p:nvPicPr>
          <p:cNvPr id="112" name="Picture 6"/>
          <p:cNvPicPr/>
          <p:nvPr/>
        </p:nvPicPr>
        <p:blipFill>
          <a:blip r:embed="rId6"/>
          <a:stretch/>
        </p:blipFill>
        <p:spPr>
          <a:xfrm>
            <a:off x="8206920" y="1240200"/>
            <a:ext cx="3760200" cy="282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838080" y="0"/>
            <a:ext cx="10514160" cy="9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sk-SK" sz="4400" b="0" strike="noStrike" spc="-1">
                <a:solidFill>
                  <a:srgbClr val="0070C0"/>
                </a:solidFill>
                <a:latin typeface="Calibri Light"/>
                <a:ea typeface="DejaVu Sans"/>
              </a:rPr>
              <a:t>Týden s aplikovanou fyzikou</a:t>
            </a:r>
            <a:endParaRPr lang="sk-SK" sz="4400" b="0" strike="noStrike" spc="-1">
              <a:latin typeface="Arial"/>
            </a:endParaRPr>
          </a:p>
        </p:txBody>
      </p:sp>
      <p:pic>
        <p:nvPicPr>
          <p:cNvPr id="114" name="Picture 2"/>
          <p:cNvPicPr/>
          <p:nvPr/>
        </p:nvPicPr>
        <p:blipFill>
          <a:blip r:embed="rId2"/>
          <a:srcRect t="15757"/>
          <a:stretch/>
        </p:blipFill>
        <p:spPr>
          <a:xfrm>
            <a:off x="407880" y="1071720"/>
            <a:ext cx="4483080" cy="2515680"/>
          </a:xfrm>
          <a:prstGeom prst="rect">
            <a:avLst/>
          </a:prstGeom>
          <a:ln>
            <a:noFill/>
          </a:ln>
        </p:spPr>
      </p:pic>
      <p:pic>
        <p:nvPicPr>
          <p:cNvPr id="115" name="Picture 4"/>
          <p:cNvPicPr/>
          <p:nvPr/>
        </p:nvPicPr>
        <p:blipFill>
          <a:blip r:embed="rId3"/>
          <a:stretch/>
        </p:blipFill>
        <p:spPr>
          <a:xfrm>
            <a:off x="407880" y="3947760"/>
            <a:ext cx="4483080" cy="2515680"/>
          </a:xfrm>
          <a:prstGeom prst="rect">
            <a:avLst/>
          </a:prstGeom>
          <a:ln>
            <a:noFill/>
          </a:ln>
        </p:spPr>
      </p:pic>
      <p:pic>
        <p:nvPicPr>
          <p:cNvPr id="116" name="Picture 6"/>
          <p:cNvPicPr/>
          <p:nvPr/>
        </p:nvPicPr>
        <p:blipFill>
          <a:blip r:embed="rId4"/>
          <a:stretch/>
        </p:blipFill>
        <p:spPr>
          <a:xfrm>
            <a:off x="8003520" y="1071720"/>
            <a:ext cx="3778920" cy="2517480"/>
          </a:xfrm>
          <a:prstGeom prst="rect">
            <a:avLst/>
          </a:prstGeom>
          <a:ln>
            <a:noFill/>
          </a:ln>
        </p:spPr>
      </p:pic>
      <p:pic>
        <p:nvPicPr>
          <p:cNvPr id="117" name="Picture 8"/>
          <p:cNvPicPr/>
          <p:nvPr/>
        </p:nvPicPr>
        <p:blipFill>
          <a:blip r:embed="rId5"/>
          <a:stretch/>
        </p:blipFill>
        <p:spPr>
          <a:xfrm>
            <a:off x="8003520" y="3945960"/>
            <a:ext cx="3778920" cy="2517480"/>
          </a:xfrm>
          <a:prstGeom prst="rect">
            <a:avLst/>
          </a:prstGeom>
          <a:ln>
            <a:noFill/>
          </a:ln>
        </p:spPr>
      </p:pic>
      <p:pic>
        <p:nvPicPr>
          <p:cNvPr id="118" name="Picture 10"/>
          <p:cNvPicPr/>
          <p:nvPr/>
        </p:nvPicPr>
        <p:blipFill>
          <a:blip r:embed="rId6"/>
          <a:stretch/>
        </p:blipFill>
        <p:spPr>
          <a:xfrm>
            <a:off x="5161320" y="3947760"/>
            <a:ext cx="2572200" cy="2515680"/>
          </a:xfrm>
          <a:prstGeom prst="rect">
            <a:avLst/>
          </a:prstGeom>
          <a:ln>
            <a:noFill/>
          </a:ln>
        </p:spPr>
      </p:pic>
      <p:pic>
        <p:nvPicPr>
          <p:cNvPr id="119" name="Picture 14"/>
          <p:cNvPicPr/>
          <p:nvPr/>
        </p:nvPicPr>
        <p:blipFill>
          <a:blip r:embed="rId7"/>
          <a:stretch/>
        </p:blipFill>
        <p:spPr>
          <a:xfrm>
            <a:off x="5785200" y="1071720"/>
            <a:ext cx="1324080" cy="251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838080" y="0"/>
            <a:ext cx="10514160" cy="10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sk-SK" sz="4400" b="0" strike="noStrike" spc="-1">
                <a:solidFill>
                  <a:srgbClr val="0070C0"/>
                </a:solidFill>
                <a:latin typeface="Calibri Light"/>
                <a:ea typeface="DejaVu Sans"/>
              </a:rPr>
              <a:t>Den s experimentální fyzikou</a:t>
            </a:r>
            <a:endParaRPr lang="sk-SK" sz="4400" b="0" strike="noStrike" spc="-1">
              <a:latin typeface="Arial"/>
            </a:endParaRPr>
          </a:p>
        </p:txBody>
      </p:sp>
      <p:pic>
        <p:nvPicPr>
          <p:cNvPr id="121" name="Picture 2"/>
          <p:cNvPicPr/>
          <p:nvPr/>
        </p:nvPicPr>
        <p:blipFill>
          <a:blip r:embed="rId2"/>
          <a:stretch/>
        </p:blipFill>
        <p:spPr>
          <a:xfrm>
            <a:off x="192960" y="3863880"/>
            <a:ext cx="3798720" cy="2530440"/>
          </a:xfrm>
          <a:prstGeom prst="rect">
            <a:avLst/>
          </a:prstGeom>
          <a:ln>
            <a:noFill/>
          </a:ln>
        </p:spPr>
      </p:pic>
      <p:pic>
        <p:nvPicPr>
          <p:cNvPr id="122" name="Picture 4"/>
          <p:cNvPicPr/>
          <p:nvPr/>
        </p:nvPicPr>
        <p:blipFill>
          <a:blip r:embed="rId3"/>
          <a:stretch/>
        </p:blipFill>
        <p:spPr>
          <a:xfrm>
            <a:off x="4206960" y="3863880"/>
            <a:ext cx="3798720" cy="2514600"/>
          </a:xfrm>
          <a:prstGeom prst="rect">
            <a:avLst/>
          </a:prstGeom>
          <a:ln>
            <a:noFill/>
          </a:ln>
        </p:spPr>
      </p:pic>
      <p:pic>
        <p:nvPicPr>
          <p:cNvPr id="123" name="Picture 6"/>
          <p:cNvPicPr/>
          <p:nvPr/>
        </p:nvPicPr>
        <p:blipFill>
          <a:blip r:embed="rId4"/>
          <a:stretch/>
        </p:blipFill>
        <p:spPr>
          <a:xfrm>
            <a:off x="4206960" y="1132560"/>
            <a:ext cx="3798720" cy="2531160"/>
          </a:xfrm>
          <a:prstGeom prst="rect">
            <a:avLst/>
          </a:prstGeom>
          <a:ln>
            <a:noFill/>
          </a:ln>
        </p:spPr>
      </p:pic>
      <p:pic>
        <p:nvPicPr>
          <p:cNvPr id="124" name="Picture 8"/>
          <p:cNvPicPr/>
          <p:nvPr/>
        </p:nvPicPr>
        <p:blipFill>
          <a:blip r:embed="rId5"/>
          <a:stretch/>
        </p:blipFill>
        <p:spPr>
          <a:xfrm>
            <a:off x="192960" y="1132560"/>
            <a:ext cx="3798720" cy="2531160"/>
          </a:xfrm>
          <a:prstGeom prst="rect">
            <a:avLst/>
          </a:prstGeom>
          <a:ln>
            <a:noFill/>
          </a:ln>
        </p:spPr>
      </p:pic>
      <p:pic>
        <p:nvPicPr>
          <p:cNvPr id="125" name="Picture 10"/>
          <p:cNvPicPr/>
          <p:nvPr/>
        </p:nvPicPr>
        <p:blipFill>
          <a:blip r:embed="rId6"/>
          <a:stretch/>
        </p:blipFill>
        <p:spPr>
          <a:xfrm>
            <a:off x="8220960" y="1132560"/>
            <a:ext cx="3799800" cy="2531160"/>
          </a:xfrm>
          <a:prstGeom prst="rect">
            <a:avLst/>
          </a:prstGeom>
          <a:ln>
            <a:noFill/>
          </a:ln>
        </p:spPr>
      </p:pic>
      <p:pic>
        <p:nvPicPr>
          <p:cNvPr id="126" name="Picture 12"/>
          <p:cNvPicPr/>
          <p:nvPr/>
        </p:nvPicPr>
        <p:blipFill>
          <a:blip r:embed="rId7"/>
          <a:stretch/>
        </p:blipFill>
        <p:spPr>
          <a:xfrm>
            <a:off x="8220960" y="3863880"/>
            <a:ext cx="3798720" cy="253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38080" y="0"/>
            <a:ext cx="10514160" cy="11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sk-SK" sz="4400" b="0" strike="noStrike" spc="-1" dirty="0" err="1" smtClean="0">
                <a:solidFill>
                  <a:srgbClr val="0070C0"/>
                </a:solidFill>
                <a:latin typeface="Calibri Light"/>
                <a:ea typeface="DejaVu Sans"/>
              </a:rPr>
              <a:t>Fyzikální</a:t>
            </a:r>
            <a:r>
              <a:rPr lang="sk-SK" sz="4400" b="0" strike="noStrike" spc="-1" dirty="0" smtClean="0">
                <a:solidFill>
                  <a:srgbClr val="0070C0"/>
                </a:solidFill>
                <a:latin typeface="Calibri Light"/>
                <a:ea typeface="DejaVu Sans"/>
              </a:rPr>
              <a:t> </a:t>
            </a:r>
            <a:r>
              <a:rPr lang="sk-SK" sz="4400" b="0" strike="noStrike" spc="-1" dirty="0">
                <a:solidFill>
                  <a:srgbClr val="0070C0"/>
                </a:solidFill>
                <a:latin typeface="Calibri Light"/>
                <a:ea typeface="DejaVu Sans"/>
              </a:rPr>
              <a:t>Náboj</a:t>
            </a:r>
            <a:endParaRPr lang="sk-SK" sz="4400" b="0" strike="noStrike" spc="-1" dirty="0">
              <a:latin typeface="Arial"/>
            </a:endParaRPr>
          </a:p>
        </p:txBody>
      </p:sp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304920" y="298080"/>
            <a:ext cx="1663560" cy="572760"/>
          </a:xfrm>
          <a:prstGeom prst="rect">
            <a:avLst/>
          </a:prstGeom>
          <a:ln>
            <a:noFill/>
          </a:ln>
        </p:spPr>
      </p:pic>
      <p:pic>
        <p:nvPicPr>
          <p:cNvPr id="129" name="Picture 4"/>
          <p:cNvPicPr/>
          <p:nvPr/>
        </p:nvPicPr>
        <p:blipFill>
          <a:blip r:embed="rId3"/>
          <a:srcRect l="3711" r="568"/>
          <a:stretch/>
        </p:blipFill>
        <p:spPr>
          <a:xfrm>
            <a:off x="6633720" y="1168200"/>
            <a:ext cx="4419720" cy="2596680"/>
          </a:xfrm>
          <a:prstGeom prst="rect">
            <a:avLst/>
          </a:prstGeom>
          <a:ln>
            <a:noFill/>
          </a:ln>
        </p:spPr>
      </p:pic>
      <p:pic>
        <p:nvPicPr>
          <p:cNvPr id="130" name="Obrázek 3"/>
          <p:cNvPicPr/>
          <p:nvPr/>
        </p:nvPicPr>
        <p:blipFill>
          <a:blip r:embed="rId4"/>
          <a:stretch/>
        </p:blipFill>
        <p:spPr>
          <a:xfrm>
            <a:off x="1137240" y="3913920"/>
            <a:ext cx="4124880" cy="2749680"/>
          </a:xfrm>
          <a:prstGeom prst="rect">
            <a:avLst/>
          </a:prstGeom>
          <a:ln>
            <a:noFill/>
          </a:ln>
        </p:spPr>
      </p:pic>
      <p:pic>
        <p:nvPicPr>
          <p:cNvPr id="131" name="Obrázek 5"/>
          <p:cNvPicPr/>
          <p:nvPr/>
        </p:nvPicPr>
        <p:blipFill>
          <a:blip r:embed="rId5"/>
          <a:srcRect t="6336"/>
          <a:stretch/>
        </p:blipFill>
        <p:spPr>
          <a:xfrm>
            <a:off x="1137240" y="1189440"/>
            <a:ext cx="4124880" cy="2575080"/>
          </a:xfrm>
          <a:prstGeom prst="rect">
            <a:avLst/>
          </a:prstGeom>
          <a:ln>
            <a:noFill/>
          </a:ln>
        </p:spPr>
      </p:pic>
      <p:pic>
        <p:nvPicPr>
          <p:cNvPr id="132" name="Obrázek 7"/>
          <p:cNvPicPr/>
          <p:nvPr/>
        </p:nvPicPr>
        <p:blipFill>
          <a:blip r:embed="rId6"/>
          <a:srcRect t="17036"/>
          <a:stretch/>
        </p:blipFill>
        <p:spPr>
          <a:xfrm>
            <a:off x="6633720" y="3913920"/>
            <a:ext cx="4419720" cy="274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5679</TotalTime>
  <Words>130</Words>
  <Application>Microsoft Office PowerPoint</Application>
  <PresentationFormat>Širokoúhlá obrazovka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DejaVu Sans</vt:lpstr>
      <vt:lpstr>Symbol</vt:lpstr>
      <vt:lpstr>Wingdings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Involvement of College Students in High School Physics Education via Activities of FYKOS</dc:title>
  <dc:subject/>
  <dc:creator>Daniel Dupkala</dc:creator>
  <dc:description/>
  <cp:lastModifiedBy>externista</cp:lastModifiedBy>
  <cp:revision>95</cp:revision>
  <dcterms:created xsi:type="dcterms:W3CDTF">2018-08-04T18:40:10Z</dcterms:created>
  <dcterms:modified xsi:type="dcterms:W3CDTF">2019-11-08T11:56:37Z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3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